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56" r:id="rId12"/>
    <p:sldId id="258" r:id="rId13"/>
    <p:sldId id="260" r:id="rId14"/>
    <p:sldId id="259" r:id="rId15"/>
    <p:sldId id="262" r:id="rId16"/>
    <p:sldId id="263" r:id="rId1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747BFBE-210F-4DCD-8381-D4F386E9CB38}" type="datetimeFigureOut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4A1C1F6-E127-4F08-9872-357D273CDD6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1705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因為</a:t>
            </a:r>
            <a:r>
              <a:rPr lang="en-US" altLang="zh-TW" smtClean="0"/>
              <a:t>based on Mtrie</a:t>
            </a:r>
            <a:r>
              <a:rPr lang="zh-TW" altLang="en-US" smtClean="0"/>
              <a:t>，所以我會再補充一些</a:t>
            </a:r>
            <a:r>
              <a:rPr lang="en-US" altLang="zh-TW" smtClean="0"/>
              <a:t>Mrie</a:t>
            </a:r>
            <a:r>
              <a:rPr lang="zh-TW" altLang="en-US" smtClean="0"/>
              <a:t>的規則</a:t>
            </a:r>
            <a:endParaRPr lang="en-US" altLang="zh-TW" smtClean="0"/>
          </a:p>
          <a:p>
            <a:r>
              <a:rPr lang="zh-TW" altLang="en-US" smtClean="0"/>
              <a:t>還有之前的人所提出來的經典的</a:t>
            </a:r>
            <a:r>
              <a:rPr lang="en-US" altLang="zh-TW" smtClean="0"/>
              <a:t>pre-compute</a:t>
            </a:r>
            <a:r>
              <a:rPr lang="zh-TW" altLang="en-US" smtClean="0"/>
              <a:t> </a:t>
            </a:r>
            <a:r>
              <a:rPr lang="en-US" altLang="zh-TW" smtClean="0"/>
              <a:t>(</a:t>
            </a:r>
            <a:r>
              <a:rPr lang="zh-TW" altLang="en-US" smtClean="0"/>
              <a:t>最佳化</a:t>
            </a:r>
            <a:r>
              <a:rPr lang="en-US" altLang="zh-TW" smtClean="0"/>
              <a:t>)</a:t>
            </a:r>
            <a:r>
              <a:rPr lang="zh-TW" altLang="en-US" smtClean="0"/>
              <a:t>方法  叫做</a:t>
            </a:r>
            <a:r>
              <a:rPr lang="en-US" altLang="zh-TW" smtClean="0"/>
              <a:t>CPE</a:t>
            </a:r>
          </a:p>
          <a:p>
            <a:r>
              <a:rPr lang="zh-TW" altLang="en-US" smtClean="0"/>
              <a:t>也是我們的主要比較對象</a:t>
            </a:r>
          </a:p>
        </p:txBody>
      </p:sp>
      <p:sp>
        <p:nvSpPr>
          <p:cNvPr id="573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D55DAC7A-0CD2-4A34-BBAE-5EE8BA1535AE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89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時間複雜度是</a:t>
            </a:r>
            <a:r>
              <a:rPr lang="en-US" altLang="zh-TW" smtClean="0"/>
              <a:t>____</a:t>
            </a:r>
          </a:p>
          <a:p>
            <a:r>
              <a:rPr lang="zh-TW" altLang="en-US" smtClean="0"/>
              <a:t>按照這個規律，對於</a:t>
            </a:r>
            <a:r>
              <a:rPr lang="en-US" altLang="zh-TW" smtClean="0"/>
              <a:t>VST</a:t>
            </a:r>
            <a:r>
              <a:rPr lang="zh-TW" altLang="en-US" smtClean="0"/>
              <a:t>我們也可以找到一個最小</a:t>
            </a:r>
            <a:r>
              <a:rPr lang="en-US" altLang="zh-TW" smtClean="0"/>
              <a:t>cost</a:t>
            </a:r>
            <a:r>
              <a:rPr lang="zh-TW" altLang="en-US" smtClean="0"/>
              <a:t>的</a:t>
            </a:r>
            <a:r>
              <a:rPr lang="en-US" altLang="zh-TW" smtClean="0"/>
              <a:t>VST</a:t>
            </a:r>
            <a:r>
              <a:rPr lang="zh-TW" altLang="en-US" smtClean="0"/>
              <a:t>，這邊不提</a:t>
            </a:r>
            <a:endParaRPr lang="en-US" altLang="zh-TW" smtClean="0"/>
          </a:p>
          <a:p>
            <a:r>
              <a:rPr lang="zh-TW" altLang="en-US" smtClean="0"/>
              <a:t>基本上</a:t>
            </a:r>
            <a:r>
              <a:rPr lang="en-US" altLang="zh-TW" smtClean="0"/>
              <a:t>CPE</a:t>
            </a:r>
            <a:r>
              <a:rPr lang="zh-TW" altLang="en-US" smtClean="0"/>
              <a:t>算是一個對於</a:t>
            </a:r>
            <a:r>
              <a:rPr lang="en-US" altLang="zh-TW" smtClean="0"/>
              <a:t>Mtrie</a:t>
            </a:r>
            <a:r>
              <a:rPr lang="zh-TW" altLang="en-US" smtClean="0"/>
              <a:t>的</a:t>
            </a:r>
            <a:r>
              <a:rPr lang="en-US" altLang="zh-TW" smtClean="0"/>
              <a:t>storage</a:t>
            </a:r>
            <a:r>
              <a:rPr lang="zh-TW" altLang="en-US" smtClean="0"/>
              <a:t>求最佳化的方法</a:t>
            </a:r>
          </a:p>
        </p:txBody>
      </p:sp>
      <p:sp>
        <p:nvSpPr>
          <p:cNvPr id="6656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BC65D50-38AA-4FA3-9A59-6E93826ED8E1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3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來看</a:t>
            </a:r>
            <a:r>
              <a:rPr lang="en-US" altLang="zh-TW" smtClean="0"/>
              <a:t>32-bit</a:t>
            </a:r>
            <a:r>
              <a:rPr lang="zh-TW" altLang="en-US" smtClean="0"/>
              <a:t>的例子，</a:t>
            </a:r>
            <a:r>
              <a:rPr lang="en-US" altLang="zh-TW" smtClean="0"/>
              <a:t>8.8.8.8</a:t>
            </a:r>
            <a:r>
              <a:rPr lang="zh-TW" altLang="en-US" smtClean="0"/>
              <a:t>就是一個最直觀的</a:t>
            </a:r>
            <a:r>
              <a:rPr lang="en-US" altLang="zh-TW" smtClean="0"/>
              <a:t>Mtrie</a:t>
            </a:r>
            <a:r>
              <a:rPr lang="zh-TW" altLang="en-US" smtClean="0"/>
              <a:t>例子，就是把</a:t>
            </a:r>
            <a:r>
              <a:rPr lang="en-US" altLang="zh-TW" smtClean="0"/>
              <a:t>32bit</a:t>
            </a:r>
            <a:r>
              <a:rPr lang="zh-TW" altLang="en-US" smtClean="0"/>
              <a:t>拆成四段，所以他是一個</a:t>
            </a:r>
            <a:r>
              <a:rPr lang="en-US" altLang="zh-TW" smtClean="0"/>
              <a:t>4-level</a:t>
            </a:r>
            <a:r>
              <a:rPr lang="zh-TW" altLang="en-US" smtClean="0"/>
              <a:t>的</a:t>
            </a:r>
            <a:r>
              <a:rPr lang="en-US" altLang="zh-TW" smtClean="0"/>
              <a:t>Mtrie</a:t>
            </a:r>
            <a:r>
              <a:rPr lang="zh-TW" altLang="en-US" smtClean="0"/>
              <a:t>，每一次可以走</a:t>
            </a:r>
            <a:r>
              <a:rPr lang="en-US" altLang="zh-TW" smtClean="0"/>
              <a:t>8-bit</a:t>
            </a:r>
          </a:p>
          <a:p>
            <a:r>
              <a:rPr lang="zh-TW" altLang="en-US" smtClean="0"/>
              <a:t>所謂</a:t>
            </a:r>
            <a:r>
              <a:rPr lang="en-US" altLang="zh-TW" smtClean="0"/>
              <a:t>stride</a:t>
            </a:r>
            <a:r>
              <a:rPr lang="zh-TW" altLang="en-US" smtClean="0"/>
              <a:t>的定義就是這四個</a:t>
            </a:r>
            <a:r>
              <a:rPr lang="en-US" altLang="zh-TW" smtClean="0"/>
              <a:t>8</a:t>
            </a:r>
            <a:r>
              <a:rPr lang="zh-TW" altLang="en-US" smtClean="0"/>
              <a:t>。</a:t>
            </a:r>
            <a:endParaRPr lang="en-US" altLang="zh-TW" smtClean="0"/>
          </a:p>
          <a:p>
            <a:r>
              <a:rPr lang="zh-TW" altLang="en-US" smtClean="0"/>
              <a:t>另外一個</a:t>
            </a:r>
            <a:r>
              <a:rPr lang="en-US" altLang="zh-TW" smtClean="0"/>
              <a:t>3-level</a:t>
            </a:r>
            <a:r>
              <a:rPr lang="zh-TW" altLang="en-US" smtClean="0"/>
              <a:t>的例子就是</a:t>
            </a:r>
            <a:r>
              <a:rPr lang="en-US" altLang="zh-TW" smtClean="0"/>
              <a:t>16-8-8</a:t>
            </a:r>
            <a:r>
              <a:rPr lang="zh-TW" altLang="en-US" smtClean="0"/>
              <a:t>，他的</a:t>
            </a:r>
            <a:r>
              <a:rPr lang="en-US" altLang="zh-TW" smtClean="0"/>
              <a:t>stride</a:t>
            </a:r>
            <a:r>
              <a:rPr lang="zh-TW" altLang="en-US" smtClean="0"/>
              <a:t>就是</a:t>
            </a:r>
            <a:r>
              <a:rPr lang="en-US" altLang="zh-TW" smtClean="0"/>
              <a:t>16.8.8....</a:t>
            </a:r>
          </a:p>
          <a:p>
            <a:r>
              <a:rPr lang="zh-TW" altLang="en-US" smtClean="0"/>
              <a:t>左邊的例子</a:t>
            </a:r>
            <a:r>
              <a:rPr lang="en-US" altLang="zh-TW" smtClean="0"/>
              <a:t>1~8</a:t>
            </a:r>
            <a:r>
              <a:rPr lang="zh-TW" altLang="en-US" smtClean="0"/>
              <a:t>展到</a:t>
            </a:r>
            <a:r>
              <a:rPr lang="en-US" altLang="zh-TW" smtClean="0"/>
              <a:t>8	1~16</a:t>
            </a:r>
            <a:r>
              <a:rPr lang="zh-TW" altLang="en-US" smtClean="0"/>
              <a:t>展到</a:t>
            </a:r>
            <a:r>
              <a:rPr lang="en-US" altLang="zh-TW" smtClean="0"/>
              <a:t>16...		</a:t>
            </a:r>
            <a:r>
              <a:rPr lang="zh-TW" altLang="en-US" smtClean="0"/>
              <a:t>有篇</a:t>
            </a:r>
            <a:r>
              <a:rPr lang="en-US" altLang="zh-TW" smtClean="0"/>
              <a:t>paper</a:t>
            </a:r>
            <a:r>
              <a:rPr lang="zh-TW" altLang="en-US" smtClean="0"/>
              <a:t>就是運用這個方式  加以壓縮的</a:t>
            </a:r>
            <a:r>
              <a:rPr lang="en-US" altLang="zh-TW" smtClean="0"/>
              <a:t>lookup</a:t>
            </a:r>
            <a:r>
              <a:rPr lang="zh-TW" altLang="en-US" smtClean="0"/>
              <a:t>方法</a:t>
            </a:r>
            <a:endParaRPr lang="en-US" altLang="zh-TW" smtClean="0"/>
          </a:p>
          <a:p>
            <a:r>
              <a:rPr lang="zh-TW" altLang="en-US" smtClean="0"/>
              <a:t>在後面我們有另一種表示法，也就是在對應的</a:t>
            </a:r>
            <a:r>
              <a:rPr lang="en-US" altLang="zh-TW" smtClean="0"/>
              <a:t>Btrie</a:t>
            </a:r>
            <a:r>
              <a:rPr lang="zh-TW" altLang="en-US" smtClean="0"/>
              <a:t>中展開的位置</a:t>
            </a:r>
          </a:p>
        </p:txBody>
      </p:sp>
      <p:sp>
        <p:nvSpPr>
          <p:cNvPr id="583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BB6AA12-7A5B-46E9-97E1-D07C1705D11B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135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有了</a:t>
            </a:r>
            <a:r>
              <a:rPr lang="en-US" altLang="zh-TW" smtClean="0"/>
              <a:t>stride</a:t>
            </a:r>
            <a:r>
              <a:rPr lang="zh-TW" altLang="en-US" smtClean="0"/>
              <a:t>的概念之後</a:t>
            </a:r>
            <a:endParaRPr lang="en-US" altLang="zh-TW" smtClean="0"/>
          </a:p>
          <a:p>
            <a:r>
              <a:rPr lang="zh-TW" altLang="en-US" smtClean="0"/>
              <a:t>根據</a:t>
            </a:r>
            <a:r>
              <a:rPr lang="en-US" altLang="zh-TW" smtClean="0"/>
              <a:t>stride</a:t>
            </a:r>
            <a:r>
              <a:rPr lang="zh-TW" altLang="en-US" smtClean="0"/>
              <a:t>的規則可以分成兩種</a:t>
            </a:r>
            <a:r>
              <a:rPr lang="en-US" altLang="zh-TW" smtClean="0"/>
              <a:t>MT</a:t>
            </a:r>
            <a:r>
              <a:rPr lang="zh-TW" altLang="en-US" smtClean="0"/>
              <a:t>，就是</a:t>
            </a:r>
            <a:r>
              <a:rPr lang="en-US" altLang="zh-TW" smtClean="0"/>
              <a:t>FST</a:t>
            </a:r>
            <a:r>
              <a:rPr lang="zh-TW" altLang="en-US" smtClean="0"/>
              <a:t>與</a:t>
            </a:r>
            <a:r>
              <a:rPr lang="en-US" altLang="zh-TW" smtClean="0"/>
              <a:t>VST</a:t>
            </a:r>
          </a:p>
          <a:p>
            <a:r>
              <a:rPr lang="zh-TW" altLang="en-US" smtClean="0"/>
              <a:t>例子是代表這個</a:t>
            </a:r>
            <a:r>
              <a:rPr lang="en-US" altLang="zh-TW" smtClean="0"/>
              <a:t>table</a:t>
            </a:r>
            <a:r>
              <a:rPr lang="zh-TW" altLang="en-US" smtClean="0"/>
              <a:t>的</a:t>
            </a:r>
            <a:r>
              <a:rPr lang="en-US" altLang="zh-TW" smtClean="0"/>
              <a:t>btrie</a:t>
            </a:r>
            <a:r>
              <a:rPr lang="zh-TW" altLang="en-US" smtClean="0"/>
              <a:t>，以及對應這個</a:t>
            </a:r>
            <a:r>
              <a:rPr lang="en-US" altLang="zh-TW" smtClean="0"/>
              <a:t>Btrie</a:t>
            </a:r>
            <a:r>
              <a:rPr lang="zh-TW" altLang="en-US" smtClean="0"/>
              <a:t>的</a:t>
            </a:r>
            <a:r>
              <a:rPr lang="en-US" altLang="zh-TW" smtClean="0"/>
              <a:t>FST</a:t>
            </a:r>
            <a:r>
              <a:rPr lang="zh-TW" altLang="en-US" smtClean="0"/>
              <a:t>及</a:t>
            </a:r>
            <a:r>
              <a:rPr lang="en-US" altLang="zh-TW" smtClean="0"/>
              <a:t>VST</a:t>
            </a:r>
          </a:p>
          <a:p>
            <a:r>
              <a:rPr lang="zh-TW" altLang="en-US" smtClean="0"/>
              <a:t>實際上的差異，</a:t>
            </a:r>
            <a:r>
              <a:rPr lang="en-US" altLang="zh-TW" smtClean="0"/>
              <a:t>VST</a:t>
            </a:r>
            <a:r>
              <a:rPr lang="zh-TW" altLang="en-US" smtClean="0"/>
              <a:t>的</a:t>
            </a:r>
            <a:r>
              <a:rPr lang="en-US" altLang="zh-TW" smtClean="0"/>
              <a:t>memory</a:t>
            </a:r>
            <a:r>
              <a:rPr lang="zh-TW" altLang="en-US" smtClean="0"/>
              <a:t>會較小，但是</a:t>
            </a:r>
            <a:r>
              <a:rPr lang="en-US" altLang="zh-TW" smtClean="0"/>
              <a:t>search</a:t>
            </a:r>
            <a:r>
              <a:rPr lang="zh-TW" altLang="en-US" smtClean="0"/>
              <a:t>比</a:t>
            </a:r>
            <a:r>
              <a:rPr lang="en-US" altLang="zh-TW" smtClean="0"/>
              <a:t>FST</a:t>
            </a:r>
            <a:r>
              <a:rPr lang="zh-TW" altLang="en-US" smtClean="0"/>
              <a:t>要多花時間知道</a:t>
            </a:r>
            <a:r>
              <a:rPr lang="en-US" altLang="zh-TW" smtClean="0"/>
              <a:t>stride</a:t>
            </a:r>
          </a:p>
          <a:p>
            <a:r>
              <a:rPr lang="en-US" altLang="zh-TW" smtClean="0"/>
              <a:t>Pre-compute</a:t>
            </a:r>
            <a:r>
              <a:rPr lang="zh-TW" altLang="en-US" smtClean="0"/>
              <a:t>的方法會以這兩種</a:t>
            </a:r>
            <a:r>
              <a:rPr lang="en-US" altLang="zh-TW" smtClean="0"/>
              <a:t>trie</a:t>
            </a:r>
            <a:r>
              <a:rPr lang="zh-TW" altLang="en-US" smtClean="0"/>
              <a:t>來區分</a:t>
            </a:r>
          </a:p>
        </p:txBody>
      </p:sp>
      <p:sp>
        <p:nvSpPr>
          <p:cNvPr id="593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4495BDD-64DB-4634-BDBC-4E3B7AAF0BA6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496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之後我們會用另一種方式來表示</a:t>
            </a:r>
            <a:r>
              <a:rPr lang="en-US" altLang="zh-TW" smtClean="0"/>
              <a:t>Mtrie</a:t>
            </a:r>
            <a:r>
              <a:rPr lang="zh-TW" altLang="en-US" smtClean="0"/>
              <a:t>，用</a:t>
            </a:r>
            <a:r>
              <a:rPr lang="en-US" altLang="zh-TW" smtClean="0"/>
              <a:t>Mtrie</a:t>
            </a:r>
            <a:r>
              <a:rPr lang="zh-TW" altLang="en-US" smtClean="0"/>
              <a:t>的</a:t>
            </a:r>
            <a:r>
              <a:rPr lang="en-US" altLang="zh-TW" smtClean="0"/>
              <a:t>node</a:t>
            </a:r>
            <a:r>
              <a:rPr lang="zh-TW" altLang="en-US" smtClean="0"/>
              <a:t>來表示</a:t>
            </a:r>
            <a:endParaRPr lang="en-US" altLang="zh-TW" smtClean="0"/>
          </a:p>
          <a:p>
            <a:r>
              <a:rPr lang="zh-TW" altLang="en-US" smtClean="0"/>
              <a:t>每一個</a:t>
            </a:r>
            <a:r>
              <a:rPr lang="en-US" altLang="zh-TW" smtClean="0"/>
              <a:t>node</a:t>
            </a:r>
            <a:r>
              <a:rPr lang="zh-TW" altLang="en-US" smtClean="0"/>
              <a:t>包含許多</a:t>
            </a:r>
            <a:r>
              <a:rPr lang="en-US" altLang="zh-TW" smtClean="0"/>
              <a:t>element</a:t>
            </a:r>
            <a:r>
              <a:rPr lang="zh-TW" altLang="en-US" smtClean="0"/>
              <a:t>，也就是有幾個</a:t>
            </a:r>
            <a:r>
              <a:rPr lang="en-US" altLang="zh-TW" smtClean="0"/>
              <a:t>children</a:t>
            </a:r>
            <a:endParaRPr lang="zh-TW" altLang="en-US" smtClean="0"/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B35A507-6939-4450-9BAC-362A78F3ABC1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840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這邊有一個很重要的東西，知道一個</a:t>
            </a:r>
            <a:r>
              <a:rPr lang="en-US" altLang="zh-TW" smtClean="0"/>
              <a:t>level</a:t>
            </a:r>
            <a:r>
              <a:rPr lang="zh-TW" altLang="en-US" smtClean="0"/>
              <a:t>的</a:t>
            </a:r>
            <a:r>
              <a:rPr lang="en-US" altLang="zh-TW" smtClean="0"/>
              <a:t>stride</a:t>
            </a:r>
            <a:r>
              <a:rPr lang="zh-TW" altLang="en-US" smtClean="0"/>
              <a:t>就知道 </a:t>
            </a:r>
            <a:r>
              <a:rPr lang="en-US" altLang="zh-TW" smtClean="0"/>
              <a:t>node</a:t>
            </a:r>
            <a:r>
              <a:rPr lang="zh-TW" altLang="en-US" smtClean="0"/>
              <a:t>的大小。</a:t>
            </a:r>
            <a:endParaRPr lang="en-US" altLang="zh-TW" smtClean="0"/>
          </a:p>
          <a:p>
            <a:r>
              <a:rPr lang="zh-TW" altLang="en-US" smtClean="0"/>
              <a:t>回到剛剛的例子</a:t>
            </a:r>
            <a:r>
              <a:rPr lang="en-US" altLang="zh-TW" smtClean="0"/>
              <a:t>~</a:t>
            </a:r>
          </a:p>
          <a:p>
            <a:r>
              <a:rPr lang="zh-TW" altLang="en-US" smtClean="0"/>
              <a:t>這邊就產生一個問題，就是那一個好</a:t>
            </a:r>
            <a:r>
              <a:rPr lang="en-US" altLang="zh-TW" smtClean="0"/>
              <a:t>??</a:t>
            </a:r>
          </a:p>
          <a:p>
            <a:r>
              <a:rPr lang="en-US" altLang="zh-TW" smtClean="0"/>
              <a:t>1.</a:t>
            </a:r>
            <a:r>
              <a:rPr lang="zh-TW" altLang="en-US" smtClean="0"/>
              <a:t>基本上不同</a:t>
            </a:r>
            <a:r>
              <a:rPr lang="en-US" altLang="zh-TW" smtClean="0"/>
              <a:t>level</a:t>
            </a:r>
            <a:r>
              <a:rPr lang="zh-TW" altLang="en-US" smtClean="0"/>
              <a:t>數的無從作完全的比較，</a:t>
            </a:r>
            <a:endParaRPr lang="en-US" altLang="zh-TW" smtClean="0"/>
          </a:p>
          <a:p>
            <a:r>
              <a:rPr lang="en-US" altLang="zh-TW" smtClean="0"/>
              <a:t>2.</a:t>
            </a:r>
            <a:r>
              <a:rPr lang="zh-TW" altLang="en-US" smtClean="0"/>
              <a:t>同樣</a:t>
            </a:r>
            <a:r>
              <a:rPr lang="en-US" altLang="zh-TW" smtClean="0"/>
              <a:t>level</a:t>
            </a:r>
            <a:r>
              <a:rPr lang="zh-TW" altLang="en-US" smtClean="0"/>
              <a:t>數的就可以，所以假設有另一個</a:t>
            </a:r>
            <a:r>
              <a:rPr lang="en-US" altLang="zh-TW" smtClean="0"/>
              <a:t>Mtrie</a:t>
            </a:r>
            <a:r>
              <a:rPr lang="zh-TW" altLang="en-US" smtClean="0"/>
              <a:t>他</a:t>
            </a:r>
            <a:r>
              <a:rPr lang="en-US" altLang="zh-TW" smtClean="0"/>
              <a:t>stride</a:t>
            </a:r>
            <a:r>
              <a:rPr lang="zh-TW" altLang="en-US" smtClean="0"/>
              <a:t>是</a:t>
            </a:r>
            <a:r>
              <a:rPr lang="en-US" altLang="zh-TW" smtClean="0"/>
              <a:t>16.4.4.8</a:t>
            </a:r>
            <a:r>
              <a:rPr lang="zh-TW" altLang="en-US" smtClean="0"/>
              <a:t>的哪個好呢</a:t>
            </a:r>
            <a:r>
              <a:rPr lang="en-US" altLang="zh-TW" smtClean="0"/>
              <a:t>?</a:t>
            </a:r>
            <a:r>
              <a:rPr lang="zh-TW" altLang="en-US" smtClean="0"/>
              <a:t>   正常的</a:t>
            </a:r>
            <a:r>
              <a:rPr lang="en-US" altLang="zh-TW" smtClean="0"/>
              <a:t>case</a:t>
            </a:r>
            <a:r>
              <a:rPr lang="zh-TW" altLang="en-US" smtClean="0"/>
              <a:t>下，我可以告訴你是</a:t>
            </a:r>
            <a:r>
              <a:rPr lang="en-US" altLang="zh-TW" smtClean="0"/>
              <a:t>16.4.4.8</a:t>
            </a:r>
            <a:r>
              <a:rPr lang="zh-TW" altLang="en-US" smtClean="0"/>
              <a:t>較好</a:t>
            </a:r>
            <a:endParaRPr lang="en-US" altLang="zh-TW" smtClean="0"/>
          </a:p>
          <a:p>
            <a:r>
              <a:rPr lang="zh-TW" altLang="en-US" smtClean="0"/>
              <a:t>事實上給我一個</a:t>
            </a:r>
            <a:r>
              <a:rPr lang="en-US" altLang="zh-TW" smtClean="0"/>
              <a:t>table</a:t>
            </a:r>
            <a:r>
              <a:rPr lang="zh-TW" altLang="en-US" smtClean="0"/>
              <a:t>，我可以告訴你  </a:t>
            </a:r>
            <a:r>
              <a:rPr lang="en-US" altLang="zh-TW" smtClean="0"/>
              <a:t>for</a:t>
            </a:r>
            <a:r>
              <a:rPr lang="zh-TW" altLang="en-US" smtClean="0"/>
              <a:t>這個</a:t>
            </a:r>
            <a:r>
              <a:rPr lang="en-US" altLang="zh-TW" smtClean="0"/>
              <a:t>table</a:t>
            </a:r>
            <a:r>
              <a:rPr lang="zh-TW" altLang="en-US" smtClean="0"/>
              <a:t>，</a:t>
            </a:r>
            <a:r>
              <a:rPr lang="en-US" altLang="zh-TW" smtClean="0"/>
              <a:t>A</a:t>
            </a:r>
            <a:r>
              <a:rPr lang="zh-TW" altLang="en-US" smtClean="0"/>
              <a:t>是最好  </a:t>
            </a:r>
            <a:r>
              <a:rPr lang="en-US" altLang="zh-TW" smtClean="0"/>
              <a:t>or</a:t>
            </a:r>
            <a:r>
              <a:rPr lang="zh-TW" altLang="en-US" smtClean="0"/>
              <a:t>不是。這個方法就是接下來</a:t>
            </a:r>
            <a:r>
              <a:rPr lang="en-US" altLang="zh-TW" smtClean="0"/>
              <a:t>....</a:t>
            </a:r>
            <a:r>
              <a:rPr lang="zh-TW" altLang="en-US" smtClean="0"/>
              <a:t>所提到的</a:t>
            </a:r>
            <a:r>
              <a:rPr lang="en-US" altLang="zh-TW" smtClean="0"/>
              <a:t>CPE</a:t>
            </a:r>
            <a:endParaRPr lang="zh-TW" altLang="en-US" smtClean="0"/>
          </a:p>
        </p:txBody>
      </p:sp>
      <p:sp>
        <p:nvSpPr>
          <p:cNvPr id="614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84F4E93-6E77-4E22-A7D7-CE2687F8CD04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012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這是</a:t>
            </a:r>
            <a:r>
              <a:rPr lang="en-US" altLang="zh-TW" smtClean="0"/>
              <a:t>...</a:t>
            </a:r>
            <a:r>
              <a:rPr lang="zh-TW" altLang="en-US" smtClean="0"/>
              <a:t>在</a:t>
            </a:r>
            <a:r>
              <a:rPr lang="en-US" altLang="zh-TW" smtClean="0"/>
              <a:t>1999</a:t>
            </a:r>
            <a:r>
              <a:rPr lang="zh-TW" altLang="en-US" smtClean="0"/>
              <a:t>年所提出來的</a:t>
            </a:r>
            <a:endParaRPr lang="en-US" altLang="zh-TW" smtClean="0"/>
          </a:p>
          <a:p>
            <a:r>
              <a:rPr lang="zh-TW" altLang="en-US" smtClean="0"/>
              <a:t>這個方法就是    給定一個</a:t>
            </a:r>
            <a:r>
              <a:rPr lang="en-US" altLang="zh-TW" smtClean="0"/>
              <a:t>k</a:t>
            </a:r>
            <a:r>
              <a:rPr lang="zh-TW" altLang="en-US" smtClean="0"/>
              <a:t>和一個</a:t>
            </a:r>
            <a:r>
              <a:rPr lang="en-US" altLang="zh-TW" smtClean="0"/>
              <a:t>table</a:t>
            </a:r>
            <a:r>
              <a:rPr lang="zh-TW" altLang="en-US" smtClean="0"/>
              <a:t>，要用</a:t>
            </a:r>
            <a:r>
              <a:rPr lang="en-US" altLang="zh-TW" smtClean="0"/>
              <a:t>Mtrie</a:t>
            </a:r>
            <a:r>
              <a:rPr lang="zh-TW" altLang="en-US" smtClean="0"/>
              <a:t>來表示此</a:t>
            </a:r>
            <a:r>
              <a:rPr lang="en-US" altLang="zh-TW" smtClean="0"/>
              <a:t>table</a:t>
            </a:r>
            <a:r>
              <a:rPr lang="zh-TW" altLang="en-US" smtClean="0"/>
              <a:t>，在所有的排列組合之中  找到</a:t>
            </a:r>
            <a:r>
              <a:rPr lang="en-US" altLang="zh-TW" smtClean="0"/>
              <a:t>memory cost</a:t>
            </a:r>
            <a:r>
              <a:rPr lang="zh-TW" altLang="en-US" smtClean="0"/>
              <a:t>最小的那一個</a:t>
            </a:r>
          </a:p>
        </p:txBody>
      </p:sp>
      <p:sp>
        <p:nvSpPr>
          <p:cNvPr id="624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384BD33-31D8-4EAA-ACAE-FD26B5F885E8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49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來看一下他的</a:t>
            </a:r>
            <a:r>
              <a:rPr lang="en-US" altLang="zh-TW" smtClean="0"/>
              <a:t>notation</a:t>
            </a:r>
            <a:r>
              <a:rPr lang="zh-TW" altLang="en-US" smtClean="0"/>
              <a:t>，</a:t>
            </a:r>
            <a:r>
              <a:rPr lang="en-US" altLang="zh-TW" smtClean="0"/>
              <a:t>T[w,k]</a:t>
            </a:r>
            <a:r>
              <a:rPr lang="zh-TW" altLang="en-US" smtClean="0"/>
              <a:t>代表最小成本，條件是</a:t>
            </a:r>
            <a:r>
              <a:rPr lang="en-US" altLang="zh-TW" smtClean="0"/>
              <a:t>..(k</a:t>
            </a:r>
            <a:r>
              <a:rPr lang="zh-TW" altLang="en-US" smtClean="0"/>
              <a:t>就是層數 就是展開個數</a:t>
            </a:r>
            <a:r>
              <a:rPr lang="en-US" altLang="zh-TW" smtClean="0"/>
              <a:t>)</a:t>
            </a:r>
          </a:p>
          <a:p>
            <a:r>
              <a:rPr lang="zh-TW" altLang="en-US" smtClean="0"/>
              <a:t>除了知道</a:t>
            </a:r>
            <a:r>
              <a:rPr lang="en-US" altLang="zh-TW" smtClean="0"/>
              <a:t>k,w</a:t>
            </a:r>
            <a:r>
              <a:rPr lang="zh-TW" altLang="en-US" smtClean="0"/>
              <a:t>，還要有</a:t>
            </a:r>
            <a:r>
              <a:rPr lang="en-US" altLang="zh-TW" smtClean="0"/>
              <a:t>node(i)</a:t>
            </a:r>
            <a:r>
              <a:rPr lang="zh-TW" altLang="en-US" smtClean="0"/>
              <a:t>資訊，就是我們要建立一個</a:t>
            </a:r>
            <a:r>
              <a:rPr lang="en-US" altLang="zh-TW" smtClean="0"/>
              <a:t>Btrie</a:t>
            </a:r>
            <a:r>
              <a:rPr lang="zh-TW" altLang="en-US" smtClean="0"/>
              <a:t>來統計第</a:t>
            </a:r>
            <a:r>
              <a:rPr lang="en-US" altLang="zh-TW" smtClean="0"/>
              <a:t>i</a:t>
            </a:r>
            <a:r>
              <a:rPr lang="zh-TW" altLang="en-US" smtClean="0"/>
              <a:t>層的</a:t>
            </a:r>
            <a:r>
              <a:rPr lang="en-US" altLang="zh-TW" smtClean="0"/>
              <a:t>....</a:t>
            </a:r>
          </a:p>
          <a:p>
            <a:r>
              <a:rPr lang="zh-TW" altLang="en-US" smtClean="0"/>
              <a:t>算成本的方法分成兩種情形，按照展開的次數分</a:t>
            </a:r>
            <a:endParaRPr lang="en-US" altLang="zh-TW" smtClean="0"/>
          </a:p>
          <a:p>
            <a:r>
              <a:rPr lang="en-US" altLang="zh-TW" smtClean="0"/>
              <a:t>1.k=1---------</a:t>
            </a:r>
            <a:r>
              <a:rPr lang="zh-TW" altLang="en-US" smtClean="0"/>
              <a:t>只會有一個</a:t>
            </a:r>
            <a:r>
              <a:rPr lang="en-US" altLang="zh-TW" smtClean="0"/>
              <a:t>node</a:t>
            </a:r>
          </a:p>
          <a:p>
            <a:r>
              <a:rPr lang="en-US" altLang="zh-TW" smtClean="0"/>
              <a:t>2.</a:t>
            </a:r>
            <a:r>
              <a:rPr lang="zh-TW" altLang="en-US" smtClean="0"/>
              <a:t>下一頁</a:t>
            </a:r>
            <a:endParaRPr lang="en-US" altLang="zh-TW" smtClean="0"/>
          </a:p>
          <a:p>
            <a:endParaRPr lang="zh-TW" altLang="en-US" smtClean="0"/>
          </a:p>
        </p:txBody>
      </p:sp>
      <p:sp>
        <p:nvSpPr>
          <p:cNvPr id="634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C3C88671-EDA0-4597-9A38-2CCA9442CB7A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892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當</a:t>
            </a:r>
            <a:r>
              <a:rPr lang="en-US" altLang="zh-TW" smtClean="0"/>
              <a:t>k&gt;1</a:t>
            </a:r>
            <a:r>
              <a:rPr lang="zh-TW" altLang="en-US" smtClean="0"/>
              <a:t>的時候，我們就要用</a:t>
            </a:r>
            <a:r>
              <a:rPr lang="en-US" altLang="zh-TW" smtClean="0"/>
              <a:t>DP</a:t>
            </a:r>
          </a:p>
          <a:p>
            <a:r>
              <a:rPr lang="zh-TW" altLang="en-US" smtClean="0"/>
              <a:t>我們先假設最下面一層</a:t>
            </a:r>
            <a:r>
              <a:rPr lang="en-US" altLang="zh-TW" smtClean="0"/>
              <a:t>stride</a:t>
            </a:r>
            <a:r>
              <a:rPr lang="zh-TW" altLang="en-US" smtClean="0"/>
              <a:t>是某一個值，</a:t>
            </a:r>
            <a:r>
              <a:rPr lang="en-US" altLang="zh-TW" smtClean="0"/>
              <a:t>m</a:t>
            </a:r>
            <a:r>
              <a:rPr lang="zh-TW" altLang="en-US" smtClean="0"/>
              <a:t>就是</a:t>
            </a:r>
            <a:r>
              <a:rPr lang="en-US" altLang="zh-TW" smtClean="0"/>
              <a:t>level 3</a:t>
            </a:r>
            <a:r>
              <a:rPr lang="zh-TW" altLang="en-US" smtClean="0"/>
              <a:t>在</a:t>
            </a:r>
            <a:r>
              <a:rPr lang="en-US" altLang="zh-TW" smtClean="0"/>
              <a:t>Btrie</a:t>
            </a:r>
            <a:r>
              <a:rPr lang="zh-TW" altLang="en-US" smtClean="0"/>
              <a:t>中的位置</a:t>
            </a:r>
            <a:endParaRPr lang="en-US" altLang="zh-TW" smtClean="0"/>
          </a:p>
          <a:p>
            <a:r>
              <a:rPr lang="zh-TW" altLang="en-US" smtClean="0"/>
              <a:t>假設前一層也就是第三層是</a:t>
            </a:r>
            <a:r>
              <a:rPr lang="en-US" altLang="zh-TW" smtClean="0"/>
              <a:t>m</a:t>
            </a:r>
            <a:r>
              <a:rPr lang="zh-TW" altLang="en-US" smtClean="0"/>
              <a:t>之後，一分為二，上面先不知道，下面</a:t>
            </a:r>
            <a:r>
              <a:rPr lang="en-US" altLang="zh-TW" smtClean="0"/>
              <a:t>----</a:t>
            </a:r>
            <a:r>
              <a:rPr lang="zh-TW" altLang="en-US" smtClean="0"/>
              <a:t>我們知道</a:t>
            </a:r>
            <a:r>
              <a:rPr lang="en-US" altLang="zh-TW" smtClean="0"/>
              <a:t>m+1~32</a:t>
            </a:r>
            <a:r>
              <a:rPr lang="zh-TW" altLang="en-US" smtClean="0"/>
              <a:t>的 </a:t>
            </a:r>
            <a:r>
              <a:rPr lang="en-US" altLang="zh-TW" smtClean="0"/>
              <a:t>p</a:t>
            </a:r>
            <a:r>
              <a:rPr lang="zh-TW" altLang="en-US" smtClean="0"/>
              <a:t>資訊 都會被展開到第四層的</a:t>
            </a:r>
            <a:r>
              <a:rPr lang="en-US" altLang="zh-TW" smtClean="0"/>
              <a:t>node</a:t>
            </a:r>
          </a:p>
          <a:p>
            <a:r>
              <a:rPr lang="zh-TW" altLang="en-US" smtClean="0"/>
              <a:t>知道第四層</a:t>
            </a:r>
            <a:r>
              <a:rPr lang="en-US" altLang="zh-TW" smtClean="0"/>
              <a:t>node</a:t>
            </a:r>
            <a:r>
              <a:rPr lang="zh-TW" altLang="en-US" smtClean="0"/>
              <a:t>多大</a:t>
            </a:r>
            <a:r>
              <a:rPr lang="en-US" altLang="zh-TW" smtClean="0"/>
              <a:t>(2^32-m)</a:t>
            </a:r>
            <a:r>
              <a:rPr lang="zh-TW" altLang="en-US" smtClean="0"/>
              <a:t>，有幾個</a:t>
            </a:r>
            <a:r>
              <a:rPr lang="en-US" altLang="zh-TW" smtClean="0"/>
              <a:t>node</a:t>
            </a:r>
            <a:r>
              <a:rPr lang="zh-TW" altLang="en-US" smtClean="0"/>
              <a:t>呢</a:t>
            </a:r>
            <a:r>
              <a:rPr lang="en-US" altLang="zh-TW" smtClean="0"/>
              <a:t>(node(m)</a:t>
            </a:r>
            <a:r>
              <a:rPr lang="zh-TW" altLang="en-US" smtClean="0"/>
              <a:t>個</a:t>
            </a:r>
            <a:r>
              <a:rPr lang="en-US" altLang="zh-TW" smtClean="0"/>
              <a:t>)</a:t>
            </a:r>
            <a:r>
              <a:rPr lang="zh-TW" altLang="en-US" smtClean="0"/>
              <a:t>，</a:t>
            </a:r>
            <a:endParaRPr lang="en-US" altLang="zh-TW" smtClean="0"/>
          </a:p>
          <a:p>
            <a:r>
              <a:rPr lang="zh-TW" altLang="en-US" smtClean="0"/>
              <a:t>從最下面那層開始，一路下去，算出</a:t>
            </a:r>
            <a:r>
              <a:rPr lang="en-US" altLang="zh-TW" smtClean="0"/>
              <a:t>level 3, 2, 1</a:t>
            </a:r>
            <a:r>
              <a:rPr lang="zh-TW" altLang="en-US" smtClean="0"/>
              <a:t>的正確位置</a:t>
            </a:r>
          </a:p>
        </p:txBody>
      </p:sp>
      <p:sp>
        <p:nvSpPr>
          <p:cNvPr id="645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19318D5-8C93-4708-8C44-9D6AC8A0FB48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482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按照前面的</a:t>
            </a:r>
            <a:r>
              <a:rPr lang="en-US" altLang="zh-TW" smtClean="0"/>
              <a:t>case</a:t>
            </a:r>
            <a:r>
              <a:rPr lang="zh-TW" altLang="en-US" smtClean="0"/>
              <a:t>，可以轉化為此公式，假設任何一個</a:t>
            </a:r>
            <a:r>
              <a:rPr lang="en-US" altLang="zh-TW" smtClean="0"/>
              <a:t>subtrie</a:t>
            </a:r>
            <a:r>
              <a:rPr lang="zh-TW" altLang="en-US" smtClean="0"/>
              <a:t>是這樣</a:t>
            </a:r>
            <a:endParaRPr lang="en-US" altLang="zh-TW" smtClean="0"/>
          </a:p>
          <a:p>
            <a:r>
              <a:rPr lang="en-US" altLang="zh-TW" smtClean="0"/>
              <a:t>j</a:t>
            </a:r>
            <a:r>
              <a:rPr lang="zh-TW" altLang="en-US" smtClean="0"/>
              <a:t>是總共的</a:t>
            </a:r>
            <a:r>
              <a:rPr lang="en-US" altLang="zh-TW" smtClean="0"/>
              <a:t>bit</a:t>
            </a:r>
            <a:r>
              <a:rPr lang="zh-TW" altLang="en-US" smtClean="0"/>
              <a:t>，也就是</a:t>
            </a:r>
            <a:r>
              <a:rPr lang="en-US" altLang="zh-TW" smtClean="0"/>
              <a:t>Btrie</a:t>
            </a:r>
            <a:r>
              <a:rPr lang="zh-TW" altLang="en-US" smtClean="0"/>
              <a:t>中總共的</a:t>
            </a:r>
            <a:r>
              <a:rPr lang="en-US" altLang="zh-TW" smtClean="0"/>
              <a:t>level</a:t>
            </a:r>
            <a:r>
              <a:rPr lang="zh-TW" altLang="en-US" smtClean="0"/>
              <a:t>，</a:t>
            </a:r>
            <a:r>
              <a:rPr lang="en-US" altLang="zh-TW" smtClean="0"/>
              <a:t>k</a:t>
            </a:r>
            <a:r>
              <a:rPr lang="zh-TW" altLang="en-US" smtClean="0"/>
              <a:t>就是總共要展開的層數</a:t>
            </a:r>
            <a:endParaRPr lang="en-US" altLang="zh-TW" smtClean="0"/>
          </a:p>
          <a:p>
            <a:r>
              <a:rPr lang="zh-TW" altLang="en-US" smtClean="0"/>
              <a:t>對於每個</a:t>
            </a:r>
            <a:r>
              <a:rPr lang="en-US" altLang="zh-TW" smtClean="0"/>
              <a:t>m</a:t>
            </a:r>
            <a:r>
              <a:rPr lang="zh-TW" altLang="en-US" smtClean="0"/>
              <a:t>，</a:t>
            </a:r>
            <a:r>
              <a:rPr lang="en-US" altLang="zh-TW" smtClean="0"/>
              <a:t>cost</a:t>
            </a:r>
            <a:r>
              <a:rPr lang="zh-TW" altLang="en-US" smtClean="0"/>
              <a:t>就是 </a:t>
            </a:r>
            <a:r>
              <a:rPr lang="en-US" altLang="zh-TW" smtClean="0"/>
              <a:t>____+____</a:t>
            </a:r>
          </a:p>
          <a:p>
            <a:r>
              <a:rPr lang="zh-TW" altLang="en-US" smtClean="0"/>
              <a:t>最後會算出最小的</a:t>
            </a:r>
            <a:r>
              <a:rPr lang="en-US" altLang="zh-TW" smtClean="0"/>
              <a:t>cost</a:t>
            </a:r>
            <a:r>
              <a:rPr lang="zh-TW" altLang="en-US" smtClean="0"/>
              <a:t>，同時也可以知道</a:t>
            </a:r>
            <a:r>
              <a:rPr lang="en-US" altLang="zh-TW" smtClean="0"/>
              <a:t>Mtrie</a:t>
            </a:r>
            <a:r>
              <a:rPr lang="zh-TW" altLang="en-US" smtClean="0"/>
              <a:t>的</a:t>
            </a:r>
            <a:r>
              <a:rPr lang="en-US" altLang="zh-TW" smtClean="0"/>
              <a:t>stride</a:t>
            </a:r>
          </a:p>
          <a:p>
            <a:endParaRPr lang="zh-TW" altLang="en-US" smtClean="0"/>
          </a:p>
        </p:txBody>
      </p:sp>
      <p:sp>
        <p:nvSpPr>
          <p:cNvPr id="655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55BE6E8-9510-457A-8CA0-68052B7299DE}" type="slidenum">
              <a:rPr lang="zh-TW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745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B952D-48F0-4461-9E06-022641957AC8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A47CC-AD8A-43A6-9F02-3417A6C849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8330-97A7-4BBA-AE47-5AB0A0984AC4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4FFB8-A7FB-4BFC-AE51-D2F48A1E18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37EA7-C6F0-4800-9613-4E2A558167BB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5E164-A136-4AB0-A446-2A3D70EB67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A0A7-0097-4C13-A161-722D5DC1EA7B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DF3E8-3A64-4321-B08C-727EE16BEC4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6ECD2-6700-49A6-9692-8C7C627823DD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9CF9D-787E-4D48-BEA2-E28B99CA06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72DE9-692F-40F2-8B21-DAEF5C5D3081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E729C-061F-4392-9950-0AEE959786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1DE7-83FF-41B9-8A17-196BB3884526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264F-EFE7-4AEC-961A-3C5AFB86FE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9C4CA-3266-4B92-8442-EFFF59ABDA4F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C81C5-88DE-459C-ADEB-7C3B80F5C3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150CF-549A-45A9-B172-4C442ABDCCB7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626DA-65C4-4D27-9E1D-DD0F9E69CC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A6CC1-37D5-4700-B8D3-2FA308DC4F30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929E-265D-4927-83A7-E1D28C8646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D548B-04BC-4379-9306-85253E700688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ABF55-6ABB-4367-9749-8E0557DF7A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843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CFDB537-BC25-4924-A075-4D3BC9C02C00}" type="datetime1">
              <a:rPr lang="zh-TW" altLang="en-US"/>
              <a:pPr>
                <a:defRPr/>
              </a:pPr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09FE9C4-9E5C-4D25-AC87-E1BD1036BC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Outline</a:t>
            </a:r>
            <a:endParaRPr lang="zh-TW" alt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3315" name="內容版面配置區 2"/>
          <p:cNvSpPr txBox="1">
            <a:spLocks/>
          </p:cNvSpPr>
          <p:nvPr/>
        </p:nvSpPr>
        <p:spPr bwMode="auto">
          <a:xfrm>
            <a:off x="500063" y="1785938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tIns="91440"/>
          <a:lstStyle>
            <a:lvl1pPr marL="265113" indent="-265113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/>
            <a:endParaRPr kumimoji="0" lang="en-US" altLang="zh-TW"/>
          </a:p>
        </p:txBody>
      </p:sp>
      <p:sp>
        <p:nvSpPr>
          <p:cNvPr id="20485" name="內容版面配置區 2"/>
          <p:cNvSpPr txBox="1">
            <a:spLocks/>
          </p:cNvSpPr>
          <p:nvPr/>
        </p:nvSpPr>
        <p:spPr bwMode="auto">
          <a:xfrm>
            <a:off x="500063" y="1785938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en-US" altLang="zh-TW" sz="28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微軟正黑體" pitchFamily="34" charset="-120"/>
              </a:rPr>
              <a:t>Introduction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en-US" altLang="zh-TW" sz="2800" dirty="0">
                <a:latin typeface="Verdana" pitchFamily="34" charset="0"/>
                <a:ea typeface="微軟正黑體" pitchFamily="34" charset="-120"/>
              </a:rPr>
              <a:t>Background</a:t>
            </a:r>
          </a:p>
          <a:p>
            <a:pPr marL="722313" lvl="1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en-US" altLang="zh-TW" sz="2000" dirty="0">
                <a:latin typeface="Verdana" pitchFamily="34" charset="0"/>
                <a:ea typeface="微軟正黑體" pitchFamily="34" charset="-120"/>
              </a:rPr>
              <a:t>Basic scheme of </a:t>
            </a:r>
            <a:r>
              <a:rPr kumimoji="0" lang="en-US" altLang="zh-TW" sz="2000" dirty="0" err="1">
                <a:latin typeface="Verdana" pitchFamily="34" charset="0"/>
                <a:ea typeface="微軟正黑體" pitchFamily="34" charset="-120"/>
              </a:rPr>
              <a:t>Multibit</a:t>
            </a:r>
            <a:r>
              <a:rPr kumimoji="0" lang="en-US" altLang="zh-TW" sz="2000" dirty="0">
                <a:latin typeface="Verdana" pitchFamily="34" charset="0"/>
                <a:ea typeface="微軟正黑體" pitchFamily="34" charset="-120"/>
              </a:rPr>
              <a:t> tries</a:t>
            </a:r>
          </a:p>
          <a:p>
            <a:pPr marL="722313" lvl="1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en-US" altLang="zh-TW" sz="2000" dirty="0">
                <a:latin typeface="Verdana" pitchFamily="34" charset="0"/>
                <a:ea typeface="微軟正黑體" pitchFamily="34" charset="-120"/>
              </a:rPr>
              <a:t>Controlled Prefix Expansion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en-US" altLang="zh-TW" sz="28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微軟正黑體" pitchFamily="34" charset="-120"/>
              </a:rPr>
              <a:t>Proposed Scheme (UCPE)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en-US" altLang="zh-TW" sz="28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微軟正黑體" pitchFamily="34" charset="-120"/>
              </a:rPr>
              <a:t>Experiment Results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en-US" altLang="zh-TW" sz="28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微軟正黑體" pitchFamily="34" charset="-120"/>
              </a:rPr>
              <a:t>Conclusion</a:t>
            </a: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National Cheng Kung University CSIE Computer &amp; Internet Architecture Lab</a:t>
            </a:r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8F23B63-7AE9-4371-91BE-823E297E359A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1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5431863"/>
      </p:ext>
    </p:extLst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Controlled Prefix Expansion</a:t>
            </a:r>
            <a:endParaRPr lang="zh-TW" alt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2531" name="內容版面配置區 2"/>
          <p:cNvSpPr txBox="1">
            <a:spLocks/>
          </p:cNvSpPr>
          <p:nvPr/>
        </p:nvSpPr>
        <p:spPr bwMode="auto">
          <a:xfrm>
            <a:off x="500063" y="1785938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tIns="91440"/>
          <a:lstStyle>
            <a:lvl1pPr marL="265113" indent="-265113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/>
            <a:endParaRPr kumimoji="0" lang="en-US" altLang="zh-TW"/>
          </a:p>
        </p:txBody>
      </p:sp>
      <p:sp>
        <p:nvSpPr>
          <p:cNvPr id="20485" name="內容版面配置區 2"/>
          <p:cNvSpPr txBox="1">
            <a:spLocks/>
          </p:cNvSpPr>
          <p:nvPr/>
        </p:nvSpPr>
        <p:spPr bwMode="auto">
          <a:xfrm>
            <a:off x="500063" y="1785938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kumimoji="0" lang="en-US" altLang="zh-TW" sz="2800" dirty="0">
              <a:solidFill>
                <a:schemeClr val="bg1">
                  <a:lumMod val="50000"/>
                </a:schemeClr>
              </a:solidFill>
              <a:latin typeface="Verdana" pitchFamily="34" charset="0"/>
              <a:ea typeface="微軟正黑體" pitchFamily="34" charset="-120"/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National Cheng Kung University CSIE Computer &amp; Internet Architecture Lab</a:t>
            </a:r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6FB141-A2D1-408E-89C5-C7C130228AD6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10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500063" y="18129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kumimoji="0" lang="en-US" altLang="zh-TW" sz="2800" dirty="0">
              <a:solidFill>
                <a:schemeClr val="bg1">
                  <a:lumMod val="50000"/>
                </a:schemeClr>
              </a:solidFill>
              <a:latin typeface="Verdana" pitchFamily="34" charset="0"/>
              <a:ea typeface="微軟正黑體" pitchFamily="34" charset="-120"/>
            </a:endParaRPr>
          </a:p>
        </p:txBody>
      </p:sp>
      <p:sp>
        <p:nvSpPr>
          <p:cNvPr id="22536" name="內容版面配置區 2"/>
          <p:cNvSpPr>
            <a:spLocks noGrp="1"/>
          </p:cNvSpPr>
          <p:nvPr>
            <p:ph idx="1"/>
          </p:nvPr>
        </p:nvSpPr>
        <p:spPr>
          <a:xfrm>
            <a:off x="500063" y="1857375"/>
            <a:ext cx="8183562" cy="4187825"/>
          </a:xfrm>
        </p:spPr>
        <p:txBody>
          <a:bodyPr/>
          <a:lstStyle/>
          <a:p>
            <a:pPr algn="just" eaLnBrk="1" hangingPunct="1"/>
            <a:r>
              <a:rPr lang="en-US" altLang="zh-TW" sz="2000" smtClean="0"/>
              <a:t>Time complexity of CPE for fixed-stride tries is </a:t>
            </a:r>
            <a:r>
              <a:rPr lang="en-US" altLang="zh-TW" sz="2000" b="1" smtClean="0"/>
              <a:t>O(</a:t>
            </a:r>
            <a:r>
              <a:rPr lang="en-US" altLang="zh-TW" sz="2000" b="1" i="1" smtClean="0"/>
              <a:t>kW</a:t>
            </a:r>
            <a:r>
              <a:rPr lang="en-US" altLang="zh-TW" sz="2000" b="1" baseline="30000" smtClean="0"/>
              <a:t>2</a:t>
            </a:r>
            <a:r>
              <a:rPr lang="en-US" altLang="zh-TW" sz="2000" b="1" smtClean="0"/>
              <a:t>)</a:t>
            </a:r>
            <a:r>
              <a:rPr lang="en-US" altLang="zh-TW" sz="2000" smtClean="0"/>
              <a:t/>
            </a:r>
            <a:br>
              <a:rPr lang="en-US" altLang="zh-TW" sz="2000" smtClean="0"/>
            </a:br>
            <a:r>
              <a:rPr lang="en-US" altLang="zh-TW" sz="2000" smtClean="0"/>
              <a:t>,where </a:t>
            </a:r>
            <a:r>
              <a:rPr lang="en-US" altLang="zh-TW" sz="2000" b="1" i="1" smtClean="0"/>
              <a:t>k</a:t>
            </a:r>
            <a:r>
              <a:rPr lang="en-US" altLang="zh-TW" sz="2000" smtClean="0"/>
              <a:t> is total # of levels in multibit trie and </a:t>
            </a:r>
            <a:r>
              <a:rPr lang="en-US" altLang="zh-TW" sz="2000" b="1" i="1" smtClean="0"/>
              <a:t>W</a:t>
            </a:r>
            <a:r>
              <a:rPr lang="en-US" altLang="zh-TW" sz="2000" smtClean="0"/>
              <a:t> is prefix length.</a:t>
            </a:r>
          </a:p>
          <a:p>
            <a:pPr eaLnBrk="1" hangingPunct="1"/>
            <a:endParaRPr lang="en-US" altLang="zh-TW" sz="2000" smtClean="0"/>
          </a:p>
          <a:p>
            <a:pPr eaLnBrk="1" hangingPunct="1"/>
            <a:r>
              <a:rPr lang="en-US" altLang="zh-TW" sz="2000" smtClean="0"/>
              <a:t>By following the same idea, the minimum memory cost of variable-stride tries can be found.</a:t>
            </a:r>
          </a:p>
          <a:p>
            <a:pPr eaLnBrk="1" hangingPunct="1"/>
            <a:endParaRPr lang="en-US" altLang="zh-TW" sz="2000" smtClean="0"/>
          </a:p>
        </p:txBody>
      </p:sp>
    </p:spTree>
    <p:extLst>
      <p:ext uri="{BB962C8B-B14F-4D97-AF65-F5344CB8AC3E}">
        <p14:creationId xmlns:p14="http://schemas.microsoft.com/office/powerpoint/2010/main" val="2489327047"/>
      </p:ext>
    </p:extLst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ctrTitle"/>
          </p:nvPr>
        </p:nvSpPr>
        <p:spPr>
          <a:xfrm>
            <a:off x="685800" y="1238250"/>
            <a:ext cx="7772400" cy="1470025"/>
          </a:xfrm>
        </p:spPr>
        <p:txBody>
          <a:bodyPr/>
          <a:lstStyle/>
          <a:p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obsolete</a:t>
            </a:r>
            <a:r>
              <a:rPr lang="en-US" altLang="zh-TW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5200" dirty="0" smtClean="0"/>
              <a:t>Controlled </a:t>
            </a:r>
            <a:r>
              <a:rPr lang="en-US" altLang="zh-TW" sz="5200" dirty="0" smtClean="0"/>
              <a:t>Prefix Expansion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000" dirty="0" smtClean="0"/>
              <a:t>Fast Address Lookups Using Controlled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Prefix Expansion</a:t>
            </a:r>
            <a:endParaRPr lang="zh-TW" altLang="en-US" sz="2000" dirty="0" smtClean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58888" y="3886200"/>
            <a:ext cx="6513512" cy="1990725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buClr>
                <a:srgbClr val="9BBB59"/>
              </a:buClr>
            </a:pPr>
            <a:r>
              <a:rPr lang="en-US" altLang="zh-TW" sz="1800" b="1" dirty="0" smtClean="0">
                <a:solidFill>
                  <a:srgbClr val="898989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Author:</a:t>
            </a:r>
          </a:p>
          <a:p>
            <a:pPr algn="l">
              <a:lnSpc>
                <a:spcPct val="80000"/>
              </a:lnSpc>
            </a:pPr>
            <a:r>
              <a:rPr lang="en-US" altLang="zh-TW" sz="1800" dirty="0" smtClean="0">
                <a:solidFill>
                  <a:srgbClr val="898989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V. SRINIVASAN and G. VARGHESE</a:t>
            </a:r>
          </a:p>
          <a:p>
            <a:pPr algn="l">
              <a:lnSpc>
                <a:spcPct val="80000"/>
              </a:lnSpc>
              <a:buClr>
                <a:srgbClr val="9BBB59"/>
              </a:buClr>
            </a:pPr>
            <a:r>
              <a:rPr lang="en-US" altLang="zh-TW" sz="1800" b="1" dirty="0" smtClean="0">
                <a:solidFill>
                  <a:srgbClr val="898989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Publisher:</a:t>
            </a:r>
          </a:p>
          <a:p>
            <a:pPr algn="l">
              <a:lnSpc>
                <a:spcPct val="70000"/>
              </a:lnSpc>
              <a:buClr>
                <a:srgbClr val="9BBB59"/>
              </a:buClr>
            </a:pPr>
            <a:r>
              <a:rPr lang="en-US" altLang="zh-TW" sz="1800" dirty="0" smtClean="0">
                <a:solidFill>
                  <a:srgbClr val="898989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ACM Transactions on Computer Systems, </a:t>
            </a:r>
            <a:r>
              <a:rPr lang="zh-TW" altLang="en-US" sz="1800" dirty="0" smtClean="0">
                <a:solidFill>
                  <a:srgbClr val="898989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altLang="zh-TW" sz="1800" dirty="0" smtClean="0">
                <a:solidFill>
                  <a:srgbClr val="898989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1999</a:t>
            </a:r>
          </a:p>
          <a:p>
            <a:pPr algn="l">
              <a:lnSpc>
                <a:spcPct val="80000"/>
              </a:lnSpc>
              <a:buClr>
                <a:srgbClr val="9BBB59"/>
              </a:buClr>
            </a:pPr>
            <a:r>
              <a:rPr lang="en-US" altLang="zh-TW" sz="1800" b="1" dirty="0" smtClean="0">
                <a:solidFill>
                  <a:srgbClr val="898989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Presenter: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TW" sz="1800" b="1" dirty="0">
                <a:latin typeface="Times New Roman" pitchFamily="18" charset="0"/>
                <a:cs typeface="Times New Roman" pitchFamily="18" charset="0"/>
              </a:rPr>
              <a:t>Kai-</a:t>
            </a:r>
            <a:r>
              <a:rPr lang="en-US" altLang="zh-TW" sz="1800" b="1" dirty="0" err="1">
                <a:latin typeface="Times New Roman" pitchFamily="18" charset="0"/>
                <a:cs typeface="Times New Roman" pitchFamily="18" charset="0"/>
              </a:rPr>
              <a:t>Hsun</a:t>
            </a:r>
            <a:r>
              <a:rPr lang="en-US" altLang="zh-TW" sz="1800" b="1" dirty="0">
                <a:latin typeface="Times New Roman" pitchFamily="18" charset="0"/>
                <a:cs typeface="Times New Roman" pitchFamily="18" charset="0"/>
              </a:rPr>
              <a:t> Li</a:t>
            </a:r>
          </a:p>
          <a:p>
            <a:pPr algn="l">
              <a:lnSpc>
                <a:spcPct val="80000"/>
              </a:lnSpc>
              <a:buClr>
                <a:srgbClr val="9BBB59"/>
              </a:buClr>
            </a:pPr>
            <a:r>
              <a:rPr lang="en-US" altLang="zh-TW" sz="1800" b="1" dirty="0" smtClean="0">
                <a:solidFill>
                  <a:srgbClr val="898989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Date: </a:t>
            </a:r>
            <a:r>
              <a:rPr lang="en-US" altLang="zh-TW" sz="2000" dirty="0" smtClean="0">
                <a:solidFill>
                  <a:srgbClr val="898989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2014/07/14</a:t>
            </a:r>
          </a:p>
          <a:p>
            <a:pPr>
              <a:lnSpc>
                <a:spcPct val="80000"/>
              </a:lnSpc>
            </a:pPr>
            <a:endParaRPr lang="zh-TW" altLang="en-US" sz="1800" dirty="0" smtClean="0">
              <a:solidFill>
                <a:srgbClr val="898989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200" smtClean="0"/>
              <a:t/>
            </a:r>
            <a:br>
              <a:rPr lang="en-US" altLang="zh-TW" sz="3200" smtClean="0"/>
            </a:br>
            <a:r>
              <a:rPr lang="en-US" altLang="zh-TW" sz="3200" smtClean="0"/>
              <a:t>Multi-bits Trie</a:t>
            </a:r>
            <a:endParaRPr lang="zh-TW" altLang="en-US" sz="3200" smtClean="0"/>
          </a:p>
        </p:txBody>
      </p:sp>
      <p:grpSp>
        <p:nvGrpSpPr>
          <p:cNvPr id="15362" name="群組 24"/>
          <p:cNvGrpSpPr>
            <a:grpSpLocks/>
          </p:cNvGrpSpPr>
          <p:nvPr/>
        </p:nvGrpSpPr>
        <p:grpSpPr bwMode="auto">
          <a:xfrm>
            <a:off x="4716463" y="1484313"/>
            <a:ext cx="3743325" cy="2868612"/>
            <a:chOff x="1835696" y="2780928"/>
            <a:chExt cx="3744416" cy="2867452"/>
          </a:xfrm>
        </p:grpSpPr>
        <p:sp>
          <p:nvSpPr>
            <p:cNvPr id="15379" name="文字方塊 8"/>
            <p:cNvSpPr txBox="1">
              <a:spLocks noChangeArrowheads="1"/>
            </p:cNvSpPr>
            <p:nvPr/>
          </p:nvSpPr>
          <p:spPr bwMode="auto">
            <a:xfrm>
              <a:off x="1979712" y="2780928"/>
              <a:ext cx="3600400" cy="2867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zh-TW" sz="1600">
                  <a:latin typeface="Calibri" pitchFamily="34" charset="0"/>
                </a:rPr>
                <a:t>Original </a:t>
              </a:r>
              <a:r>
                <a:rPr kumimoji="0" lang="en-US" altLang="zh-TW" sz="1200">
                  <a:latin typeface="Calibri" pitchFamily="34" charset="0"/>
                </a:rPr>
                <a:t>(Length 8)                  </a:t>
              </a:r>
              <a:r>
                <a:rPr kumimoji="0" lang="en-US" altLang="zh-TW" sz="1600">
                  <a:latin typeface="Calibri" pitchFamily="34" charset="0"/>
                </a:rPr>
                <a:t>Expanded </a:t>
              </a:r>
              <a:r>
                <a:rPr kumimoji="0" lang="en-US" altLang="zh-TW" sz="1200">
                  <a:latin typeface="Calibri" pitchFamily="34" charset="0"/>
                </a:rPr>
                <a:t>(3 levels)            </a:t>
              </a:r>
            </a:p>
            <a:p>
              <a:pPr>
                <a:lnSpc>
                  <a:spcPts val="1000"/>
                </a:lnSpc>
              </a:pPr>
              <a:endParaRPr kumimoji="0" lang="en-US" altLang="zh-TW" sz="1200" b="1">
                <a:latin typeface="Calibri" pitchFamily="34" charset="0"/>
              </a:endParaRPr>
            </a:p>
            <a:p>
              <a:r>
                <a:rPr kumimoji="0" lang="en-US" altLang="zh-TW" sz="1200" b="1">
                  <a:latin typeface="Calibri" pitchFamily="34" charset="0"/>
                </a:rPr>
                <a:t>P1 = 10*                                   00*</a:t>
              </a:r>
              <a:r>
                <a:rPr kumimoji="0" lang="zh-TW" altLang="en-US" sz="1200" b="1">
                  <a:latin typeface="Calibri" pitchFamily="34" charset="0"/>
                </a:rPr>
                <a:t> </a:t>
              </a:r>
              <a:r>
                <a:rPr kumimoji="0" lang="en-US" altLang="zh-TW" sz="1200" b="1">
                  <a:latin typeface="Calibri" pitchFamily="34" charset="0"/>
                </a:rPr>
                <a:t>(P5)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P2 = 111*                                 01* (P5)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P3 = 11001*                             10* (P1)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P4 = 1*                                      11* (P4)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P5 = 0*                                      11100* (P2)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P6 = 1000*                               11101* (P2)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P7 = 100000*                           11110* (P2)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P8 = 1000000*                         11111*</a:t>
              </a:r>
              <a:r>
                <a:rPr kumimoji="0" lang="zh-TW" altLang="en-US" sz="1200" b="1">
                  <a:latin typeface="Calibri" pitchFamily="34" charset="0"/>
                </a:rPr>
                <a:t> </a:t>
              </a:r>
              <a:r>
                <a:rPr kumimoji="0" lang="en-US" altLang="zh-TW" sz="1200" b="1">
                  <a:latin typeface="Calibri" pitchFamily="34" charset="0"/>
                </a:rPr>
                <a:t>(P2)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11001* (P3)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10000* (P6)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10001* (P6)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1000001* (P7)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1000000* (P8) </a:t>
              </a:r>
              <a:endParaRPr kumimoji="0" lang="zh-TW" altLang="en-US" sz="1200" b="1">
                <a:latin typeface="Calibri" pitchFamily="34" charset="0"/>
              </a:endParaRPr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1835696" y="3141144"/>
              <a:ext cx="37444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 rot="5400000">
              <a:off x="4607710" y="3537065"/>
              <a:ext cx="647438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/>
            <p:nvPr/>
          </p:nvCxnSpPr>
          <p:spPr>
            <a:xfrm rot="5400000">
              <a:off x="4321284" y="4543926"/>
              <a:ext cx="1223467" cy="158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單箭頭接點 18"/>
            <p:cNvCxnSpPr/>
            <p:nvPr/>
          </p:nvCxnSpPr>
          <p:spPr>
            <a:xfrm rot="5400000">
              <a:off x="4752908" y="5408764"/>
              <a:ext cx="360217" cy="158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4" name="文字方塊 21"/>
            <p:cNvSpPr txBox="1">
              <a:spLocks noChangeArrowheads="1"/>
            </p:cNvSpPr>
            <p:nvPr/>
          </p:nvSpPr>
          <p:spPr bwMode="auto">
            <a:xfrm>
              <a:off x="4932040" y="3429000"/>
              <a:ext cx="6367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000">
                  <a:latin typeface="Calibri" pitchFamily="34" charset="0"/>
                </a:rPr>
                <a:t>Length 2</a:t>
              </a:r>
              <a:endParaRPr kumimoji="0" lang="zh-TW" altLang="en-US" sz="1000">
                <a:latin typeface="Calibri" pitchFamily="34" charset="0"/>
              </a:endParaRPr>
            </a:p>
          </p:txBody>
        </p:sp>
        <p:sp>
          <p:nvSpPr>
            <p:cNvPr id="15385" name="文字方塊 22"/>
            <p:cNvSpPr txBox="1">
              <a:spLocks noChangeArrowheads="1"/>
            </p:cNvSpPr>
            <p:nvPr/>
          </p:nvSpPr>
          <p:spPr bwMode="auto">
            <a:xfrm>
              <a:off x="4932040" y="4437112"/>
              <a:ext cx="6367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000">
                  <a:latin typeface="Calibri" pitchFamily="34" charset="0"/>
                </a:rPr>
                <a:t>Length 5</a:t>
              </a:r>
              <a:endParaRPr kumimoji="0" lang="zh-TW" altLang="en-US" sz="1000">
                <a:latin typeface="Calibri" pitchFamily="34" charset="0"/>
              </a:endParaRPr>
            </a:p>
          </p:txBody>
        </p:sp>
        <p:sp>
          <p:nvSpPr>
            <p:cNvPr id="15386" name="文字方塊 23"/>
            <p:cNvSpPr txBox="1">
              <a:spLocks noChangeArrowheads="1"/>
            </p:cNvSpPr>
            <p:nvPr/>
          </p:nvSpPr>
          <p:spPr bwMode="auto">
            <a:xfrm>
              <a:off x="4932040" y="5301208"/>
              <a:ext cx="6367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000">
                  <a:latin typeface="Calibri" pitchFamily="34" charset="0"/>
                </a:rPr>
                <a:t>Length 7</a:t>
              </a:r>
              <a:endParaRPr kumimoji="0" lang="zh-TW" altLang="en-US" sz="1000">
                <a:latin typeface="Calibri" pitchFamily="34" charset="0"/>
              </a:endParaRPr>
            </a:p>
          </p:txBody>
        </p:sp>
      </p:grpSp>
      <p:grpSp>
        <p:nvGrpSpPr>
          <p:cNvPr id="15363" name="群組 70"/>
          <p:cNvGrpSpPr>
            <a:grpSpLocks/>
          </p:cNvGrpSpPr>
          <p:nvPr/>
        </p:nvGrpSpPr>
        <p:grpSpPr bwMode="auto">
          <a:xfrm>
            <a:off x="468313" y="1484313"/>
            <a:ext cx="3816350" cy="5184775"/>
            <a:chOff x="467544" y="1484784"/>
            <a:chExt cx="3816424" cy="5184576"/>
          </a:xfrm>
        </p:grpSpPr>
        <p:sp>
          <p:nvSpPr>
            <p:cNvPr id="15371" name="文字方塊 46"/>
            <p:cNvSpPr txBox="1">
              <a:spLocks noChangeArrowheads="1"/>
            </p:cNvSpPr>
            <p:nvPr/>
          </p:nvSpPr>
          <p:spPr bwMode="auto">
            <a:xfrm>
              <a:off x="611560" y="1484784"/>
              <a:ext cx="3600399" cy="1944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zh-TW" sz="1600" dirty="0">
                  <a:latin typeface="Calibri" pitchFamily="34" charset="0"/>
                </a:rPr>
                <a:t>Original </a:t>
              </a:r>
              <a:r>
                <a:rPr kumimoji="0" lang="en-US" altLang="zh-TW" sz="1200" dirty="0">
                  <a:latin typeface="Calibri" pitchFamily="34" charset="0"/>
                </a:rPr>
                <a:t>(Length 8)                  </a:t>
              </a:r>
              <a:r>
                <a:rPr kumimoji="0" lang="en-US" altLang="zh-TW" sz="1600" dirty="0">
                  <a:latin typeface="Calibri" pitchFamily="34" charset="0"/>
                </a:rPr>
                <a:t>Expanded </a:t>
              </a:r>
              <a:r>
                <a:rPr kumimoji="0" lang="en-US" altLang="zh-TW" sz="1200" dirty="0">
                  <a:latin typeface="Calibri" pitchFamily="34" charset="0"/>
                </a:rPr>
                <a:t>(2 levels)            </a:t>
              </a:r>
            </a:p>
            <a:p>
              <a:pPr>
                <a:lnSpc>
                  <a:spcPts val="1000"/>
                </a:lnSpc>
              </a:pPr>
              <a:endParaRPr kumimoji="0" lang="en-US" altLang="zh-TW" sz="1200" b="1" dirty="0">
                <a:latin typeface="Calibri" pitchFamily="34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</a:rPr>
                <a:t>P1 = 10</a:t>
              </a:r>
            </a:p>
            <a:p>
              <a:r>
                <a:rPr kumimoji="0" lang="en-US" altLang="zh-TW" sz="1200" b="1" dirty="0">
                  <a:latin typeface="Calibri" pitchFamily="34" charset="0"/>
                </a:rPr>
                <a:t>P2 = 111*</a:t>
              </a:r>
            </a:p>
            <a:p>
              <a:r>
                <a:rPr kumimoji="0" lang="en-US" altLang="zh-TW" sz="1200" b="1" dirty="0">
                  <a:latin typeface="Calibri" pitchFamily="34" charset="0"/>
                </a:rPr>
                <a:t>P3 = 11001</a:t>
              </a:r>
            </a:p>
            <a:p>
              <a:r>
                <a:rPr kumimoji="0" lang="en-US" altLang="zh-TW" sz="1200" b="1" dirty="0">
                  <a:latin typeface="Calibri" pitchFamily="34" charset="0"/>
                </a:rPr>
                <a:t>P4 = 1*</a:t>
              </a:r>
            </a:p>
            <a:p>
              <a:r>
                <a:rPr kumimoji="0" lang="en-US" altLang="zh-TW" sz="1200" b="1" dirty="0">
                  <a:latin typeface="Calibri" pitchFamily="34" charset="0"/>
                </a:rPr>
                <a:t>P5 = 0*</a:t>
              </a:r>
            </a:p>
            <a:p>
              <a:r>
                <a:rPr kumimoji="0" lang="en-US" altLang="zh-TW" sz="1200" b="1" dirty="0">
                  <a:latin typeface="Calibri" pitchFamily="34" charset="0"/>
                </a:rPr>
                <a:t>P6 = 1000*</a:t>
              </a:r>
            </a:p>
            <a:p>
              <a:r>
                <a:rPr kumimoji="0" lang="en-US" altLang="zh-TW" sz="1200" b="1" dirty="0">
                  <a:latin typeface="Calibri" pitchFamily="34" charset="0"/>
                </a:rPr>
                <a:t>P7 = 100000*</a:t>
              </a:r>
            </a:p>
            <a:p>
              <a:r>
                <a:rPr kumimoji="0" lang="en-US" altLang="zh-TW" sz="1200" b="1" dirty="0">
                  <a:latin typeface="Calibri" pitchFamily="34" charset="0"/>
                </a:rPr>
                <a:t>P8 = 1000000*                        </a:t>
              </a:r>
            </a:p>
          </p:txBody>
        </p:sp>
        <p:cxnSp>
          <p:nvCxnSpPr>
            <p:cNvPr id="48" name="直線接點 47"/>
            <p:cNvCxnSpPr/>
            <p:nvPr/>
          </p:nvCxnSpPr>
          <p:spPr>
            <a:xfrm>
              <a:off x="467544" y="1845132"/>
              <a:ext cx="374498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單箭頭接點 48"/>
            <p:cNvCxnSpPr/>
            <p:nvPr/>
          </p:nvCxnSpPr>
          <p:spPr>
            <a:xfrm rot="5400000">
              <a:off x="2208354" y="3428603"/>
              <a:ext cx="2879614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單箭頭接點 49"/>
            <p:cNvCxnSpPr/>
            <p:nvPr/>
          </p:nvCxnSpPr>
          <p:spPr>
            <a:xfrm rot="5400000">
              <a:off x="2783801" y="5804205"/>
              <a:ext cx="1728722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75" name="文字方塊 51"/>
            <p:cNvSpPr txBox="1">
              <a:spLocks noChangeArrowheads="1"/>
            </p:cNvSpPr>
            <p:nvPr/>
          </p:nvSpPr>
          <p:spPr bwMode="auto">
            <a:xfrm>
              <a:off x="3647255" y="3212976"/>
              <a:ext cx="6367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000">
                  <a:latin typeface="Calibri" pitchFamily="34" charset="0"/>
                </a:rPr>
                <a:t>Length 4</a:t>
              </a:r>
              <a:endParaRPr kumimoji="0" lang="zh-TW" altLang="en-US" sz="1000">
                <a:latin typeface="Calibri" pitchFamily="34" charset="0"/>
              </a:endParaRPr>
            </a:p>
          </p:txBody>
        </p:sp>
        <p:sp>
          <p:nvSpPr>
            <p:cNvPr id="15376" name="文字方塊 52"/>
            <p:cNvSpPr txBox="1">
              <a:spLocks noChangeArrowheads="1"/>
            </p:cNvSpPr>
            <p:nvPr/>
          </p:nvSpPr>
          <p:spPr bwMode="auto">
            <a:xfrm>
              <a:off x="3647255" y="5589240"/>
              <a:ext cx="6367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000">
                  <a:latin typeface="Calibri" pitchFamily="34" charset="0"/>
                </a:rPr>
                <a:t>Length 8</a:t>
              </a:r>
              <a:endParaRPr kumimoji="0" lang="zh-TW" altLang="en-US" sz="1000">
                <a:latin typeface="Calibri" pitchFamily="34" charset="0"/>
              </a:endParaRPr>
            </a:p>
          </p:txBody>
        </p:sp>
        <p:sp>
          <p:nvSpPr>
            <p:cNvPr id="15377" name="文字方塊 54"/>
            <p:cNvSpPr txBox="1">
              <a:spLocks noChangeArrowheads="1"/>
            </p:cNvSpPr>
            <p:nvPr/>
          </p:nvSpPr>
          <p:spPr bwMode="auto">
            <a:xfrm>
              <a:off x="2411760" y="1916832"/>
              <a:ext cx="1224136" cy="4708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0000* (P5)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0001* (P5)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0010* (P5)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0011* (P5)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0100* (P5)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0101* (P5)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0110* (P5)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0111* (P5)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1000* (P6)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1001* (P1)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1010* (P1)</a:t>
              </a:r>
              <a:endParaRPr kumimoji="0" lang="zh-TW" altLang="en-US" sz="1200" b="1" dirty="0">
                <a:latin typeface="Calibri" pitchFamily="34" charset="0"/>
                <a:cs typeface="Times New Roman" pitchFamily="18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1011* (P1)</a:t>
              </a:r>
              <a:endParaRPr kumimoji="0" lang="zh-TW" altLang="en-US" sz="1200" b="1" dirty="0">
                <a:latin typeface="Calibri" pitchFamily="34" charset="0"/>
                <a:cs typeface="Times New Roman" pitchFamily="18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1100* (P4)</a:t>
              </a:r>
              <a:endParaRPr kumimoji="0" lang="zh-TW" altLang="en-US" sz="1200" b="1" dirty="0">
                <a:latin typeface="Calibri" pitchFamily="34" charset="0"/>
                <a:cs typeface="Times New Roman" pitchFamily="18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1101* (P4)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1110* (P2)</a:t>
              </a:r>
              <a:endParaRPr kumimoji="0" lang="zh-TW" altLang="en-US" sz="1200" b="1" dirty="0">
                <a:latin typeface="Calibri" pitchFamily="34" charset="0"/>
                <a:cs typeface="Times New Roman" pitchFamily="18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1111* (P2)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10000000* (P8)</a:t>
              </a:r>
              <a:endParaRPr kumimoji="0" lang="zh-TW" altLang="en-US" sz="1200" b="1" dirty="0">
                <a:latin typeface="Calibri" pitchFamily="34" charset="0"/>
                <a:cs typeface="Times New Roman" pitchFamily="18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10000001* (P8)</a:t>
              </a: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10000010* (P7)</a:t>
              </a:r>
              <a:endParaRPr kumimoji="0" lang="zh-TW" altLang="en-US" sz="1200" b="1" dirty="0">
                <a:latin typeface="Calibri" pitchFamily="34" charset="0"/>
                <a:cs typeface="Times New Roman" pitchFamily="18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10000011* (P7)</a:t>
              </a:r>
              <a:endParaRPr kumimoji="0" lang="zh-TW" altLang="en-US" sz="1200" b="1" dirty="0">
                <a:latin typeface="Calibri" pitchFamily="34" charset="0"/>
                <a:cs typeface="Times New Roman" pitchFamily="18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10000100* (P6)</a:t>
              </a:r>
              <a:endParaRPr kumimoji="0" lang="zh-TW" altLang="en-US" sz="1200" b="1" dirty="0">
                <a:latin typeface="Calibri" pitchFamily="34" charset="0"/>
                <a:cs typeface="Times New Roman" pitchFamily="18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10000101* (P6)</a:t>
              </a:r>
            </a:p>
            <a:p>
              <a:endParaRPr kumimoji="0" lang="en-US" altLang="zh-TW" sz="1200" b="1" dirty="0">
                <a:latin typeface="Calibri" pitchFamily="34" charset="0"/>
                <a:cs typeface="Times New Roman" pitchFamily="18" charset="0"/>
              </a:endParaRPr>
            </a:p>
            <a:p>
              <a:endParaRPr kumimoji="0" lang="en-US" altLang="zh-TW" sz="1200" b="1" dirty="0">
                <a:latin typeface="Calibri" pitchFamily="34" charset="0"/>
                <a:cs typeface="Times New Roman" pitchFamily="18" charset="0"/>
              </a:endParaRPr>
            </a:p>
            <a:p>
              <a:r>
                <a:rPr kumimoji="0" lang="en-US" altLang="zh-TW" sz="1200" b="1" dirty="0">
                  <a:latin typeface="Calibri" pitchFamily="34" charset="0"/>
                  <a:cs typeface="Times New Roman" pitchFamily="18" charset="0"/>
                </a:rPr>
                <a:t>10001111 * (P6)</a:t>
              </a:r>
              <a:endParaRPr kumimoji="0" lang="zh-TW" altLang="en-US" sz="1200" b="1" dirty="0">
                <a:latin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69" name="直線接點 68"/>
            <p:cNvCxnSpPr/>
            <p:nvPr/>
          </p:nvCxnSpPr>
          <p:spPr>
            <a:xfrm rot="5400000">
              <a:off x="2771853" y="6165348"/>
              <a:ext cx="28732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64" name="群組 79"/>
          <p:cNvGrpSpPr>
            <a:grpSpLocks/>
          </p:cNvGrpSpPr>
          <p:nvPr/>
        </p:nvGrpSpPr>
        <p:grpSpPr bwMode="auto">
          <a:xfrm>
            <a:off x="900113" y="6535738"/>
            <a:ext cx="2114074" cy="277812"/>
            <a:chOff x="1331640" y="6453336"/>
            <a:chExt cx="2113970" cy="276999"/>
          </a:xfrm>
        </p:grpSpPr>
        <p:sp>
          <p:nvSpPr>
            <p:cNvPr id="15369" name="文字方塊 72"/>
            <p:cNvSpPr txBox="1">
              <a:spLocks noChangeArrowheads="1"/>
            </p:cNvSpPr>
            <p:nvPr/>
          </p:nvSpPr>
          <p:spPr bwMode="auto">
            <a:xfrm>
              <a:off x="1331640" y="6453336"/>
              <a:ext cx="13497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200" b="1">
                  <a:solidFill>
                    <a:srgbClr val="FF0000"/>
                  </a:solidFill>
                  <a:latin typeface="Calibri" pitchFamily="34" charset="0"/>
                </a:rPr>
                <a:t>Total number</a:t>
              </a:r>
              <a:r>
                <a:rPr kumimoji="0" lang="zh-TW" altLang="en-US" sz="1200" b="1">
                  <a:solidFill>
                    <a:srgbClr val="FF0000"/>
                  </a:solidFill>
                  <a:latin typeface="Calibri" pitchFamily="34" charset="0"/>
                </a:rPr>
                <a:t>：</a:t>
              </a:r>
              <a:r>
                <a:rPr kumimoji="0" lang="en-US" altLang="zh-TW" sz="1200" b="1">
                  <a:solidFill>
                    <a:srgbClr val="FF0000"/>
                  </a:solidFill>
                  <a:latin typeface="Calibri" pitchFamily="34" charset="0"/>
                </a:rPr>
                <a:t>32</a:t>
              </a:r>
              <a:endParaRPr kumimoji="0" lang="zh-TW" altLang="en-US" sz="12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5370" name="文字方塊 74"/>
            <p:cNvSpPr txBox="1">
              <a:spLocks noChangeArrowheads="1"/>
            </p:cNvSpPr>
            <p:nvPr/>
          </p:nvSpPr>
          <p:spPr bwMode="auto">
            <a:xfrm>
              <a:off x="2656650" y="6453336"/>
              <a:ext cx="788960" cy="276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200" b="1" dirty="0" smtClean="0">
                  <a:solidFill>
                    <a:srgbClr val="FF0000"/>
                  </a:solidFill>
                  <a:latin typeface="Calibri" pitchFamily="34" charset="0"/>
                </a:rPr>
                <a:t>Stride </a:t>
              </a:r>
              <a:r>
                <a:rPr kumimoji="0" lang="en-US" altLang="zh-TW" sz="1200" b="1" dirty="0">
                  <a:solidFill>
                    <a:srgbClr val="FF0000"/>
                  </a:solidFill>
                  <a:latin typeface="Calibri" pitchFamily="34" charset="0"/>
                </a:rPr>
                <a:t>= 4</a:t>
              </a:r>
              <a:endParaRPr kumimoji="0" lang="zh-TW" altLang="en-US" sz="1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grpSp>
        <p:nvGrpSpPr>
          <p:cNvPr id="15365" name="群組 78"/>
          <p:cNvGrpSpPr>
            <a:grpSpLocks/>
          </p:cNvGrpSpPr>
          <p:nvPr/>
        </p:nvGrpSpPr>
        <p:grpSpPr bwMode="auto">
          <a:xfrm>
            <a:off x="5795963" y="4376741"/>
            <a:ext cx="2618116" cy="276999"/>
            <a:chOff x="5868144" y="4365104"/>
            <a:chExt cx="2618016" cy="277775"/>
          </a:xfrm>
        </p:grpSpPr>
        <p:sp>
          <p:nvSpPr>
            <p:cNvPr id="15367" name="文字方塊 73"/>
            <p:cNvSpPr txBox="1">
              <a:spLocks noChangeArrowheads="1"/>
            </p:cNvSpPr>
            <p:nvPr/>
          </p:nvSpPr>
          <p:spPr bwMode="auto">
            <a:xfrm>
              <a:off x="5868144" y="4365104"/>
              <a:ext cx="13497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200" b="1">
                  <a:solidFill>
                    <a:srgbClr val="FF0000"/>
                  </a:solidFill>
                  <a:latin typeface="Calibri" pitchFamily="34" charset="0"/>
                </a:rPr>
                <a:t>Total number</a:t>
              </a:r>
              <a:r>
                <a:rPr kumimoji="0" lang="zh-TW" altLang="en-US" sz="1200" b="1">
                  <a:solidFill>
                    <a:srgbClr val="FF0000"/>
                  </a:solidFill>
                  <a:latin typeface="Calibri" pitchFamily="34" charset="0"/>
                </a:rPr>
                <a:t>：</a:t>
              </a:r>
              <a:r>
                <a:rPr kumimoji="0" lang="en-US" altLang="zh-TW" sz="1200" b="1">
                  <a:solidFill>
                    <a:srgbClr val="FF0000"/>
                  </a:solidFill>
                  <a:latin typeface="Calibri" pitchFamily="34" charset="0"/>
                </a:rPr>
                <a:t>13</a:t>
              </a:r>
              <a:endParaRPr kumimoji="0" lang="zh-TW" altLang="en-US" sz="12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5368" name="文字方塊 75"/>
            <p:cNvSpPr txBox="1">
              <a:spLocks noChangeArrowheads="1"/>
            </p:cNvSpPr>
            <p:nvPr/>
          </p:nvSpPr>
          <p:spPr bwMode="auto">
            <a:xfrm>
              <a:off x="7232339" y="4365104"/>
              <a:ext cx="1253821" cy="277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200" b="1" dirty="0" smtClean="0">
                  <a:solidFill>
                    <a:srgbClr val="FF0000"/>
                  </a:solidFill>
                  <a:latin typeface="Calibri" pitchFamily="34" charset="0"/>
                </a:rPr>
                <a:t>Stride </a:t>
              </a:r>
              <a:r>
                <a:rPr kumimoji="0" lang="en-US" altLang="zh-TW" sz="1200" b="1" dirty="0">
                  <a:solidFill>
                    <a:srgbClr val="FF0000"/>
                  </a:solidFill>
                  <a:latin typeface="Calibri" pitchFamily="34" charset="0"/>
                </a:rPr>
                <a:t>= 2</a:t>
              </a:r>
              <a:r>
                <a:rPr kumimoji="0" lang="zh-TW" altLang="en-US" sz="1200" b="1" dirty="0">
                  <a:solidFill>
                    <a:srgbClr val="FF0000"/>
                  </a:solidFill>
                  <a:latin typeface="Calibri" pitchFamily="34" charset="0"/>
                </a:rPr>
                <a:t>、</a:t>
              </a:r>
              <a:r>
                <a:rPr kumimoji="0" lang="en-US" altLang="zh-TW" sz="1200" b="1" dirty="0">
                  <a:solidFill>
                    <a:srgbClr val="FF0000"/>
                  </a:solidFill>
                  <a:latin typeface="Calibri" pitchFamily="34" charset="0"/>
                </a:rPr>
                <a:t>3</a:t>
              </a:r>
              <a:r>
                <a:rPr kumimoji="0" lang="zh-TW" altLang="en-US" sz="1200" b="1" dirty="0">
                  <a:solidFill>
                    <a:srgbClr val="FF0000"/>
                  </a:solidFill>
                  <a:latin typeface="Calibri" pitchFamily="34" charset="0"/>
                </a:rPr>
                <a:t>、</a:t>
              </a:r>
              <a:r>
                <a:rPr kumimoji="0" lang="en-US" altLang="zh-TW" sz="1200" b="1" dirty="0">
                  <a:solidFill>
                    <a:srgbClr val="FF0000"/>
                  </a:solidFill>
                  <a:latin typeface="Calibri" pitchFamily="34" charset="0"/>
                </a:rPr>
                <a:t>2</a:t>
              </a:r>
              <a:endParaRPr kumimoji="0" lang="zh-TW" altLang="en-US" sz="1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6BE6E-6A10-41E1-95EE-0F6351664F65}" type="slidenum">
              <a:rPr lang="zh-TW" altLang="en-US"/>
              <a:pPr>
                <a:defRPr/>
              </a:pPr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Controlled Prefix Expansion</a:t>
            </a:r>
            <a:endParaRPr lang="zh-TW" altLang="en-US" sz="3200" dirty="0" smtClean="0"/>
          </a:p>
        </p:txBody>
      </p:sp>
      <p:grpSp>
        <p:nvGrpSpPr>
          <p:cNvPr id="16386" name="群組 119"/>
          <p:cNvGrpSpPr>
            <a:grpSpLocks/>
          </p:cNvGrpSpPr>
          <p:nvPr/>
        </p:nvGrpSpPr>
        <p:grpSpPr bwMode="auto">
          <a:xfrm>
            <a:off x="395288" y="1557338"/>
            <a:ext cx="7660715" cy="3266808"/>
            <a:chOff x="539552" y="1772816"/>
            <a:chExt cx="8457193" cy="3577399"/>
          </a:xfrm>
        </p:grpSpPr>
        <p:grpSp>
          <p:nvGrpSpPr>
            <p:cNvPr id="16397" name="群組 86"/>
            <p:cNvGrpSpPr>
              <a:grpSpLocks/>
            </p:cNvGrpSpPr>
            <p:nvPr/>
          </p:nvGrpSpPr>
          <p:grpSpPr bwMode="auto">
            <a:xfrm>
              <a:off x="3203848" y="1772816"/>
              <a:ext cx="1800200" cy="648072"/>
              <a:chOff x="3203848" y="1772816"/>
              <a:chExt cx="1800200" cy="648072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3203430" y="2061396"/>
                <a:ext cx="1799869" cy="35985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6" name="直線接點 5"/>
              <p:cNvCxnSpPr/>
              <p:nvPr/>
            </p:nvCxnSpPr>
            <p:spPr>
              <a:xfrm rot="5400000">
                <a:off x="3454630" y="2241323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接點 7"/>
              <p:cNvCxnSpPr>
                <a:stCxn id="4" idx="0"/>
                <a:endCxn id="4" idx="2"/>
              </p:cNvCxnSpPr>
              <p:nvPr/>
            </p:nvCxnSpPr>
            <p:spPr>
              <a:xfrm rot="16200000" flipH="1">
                <a:off x="3924313" y="2241323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接點 10"/>
              <p:cNvCxnSpPr/>
              <p:nvPr/>
            </p:nvCxnSpPr>
            <p:spPr>
              <a:xfrm rot="5400000">
                <a:off x="4392244" y="2241323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60" name="文字方塊 11"/>
              <p:cNvSpPr txBox="1">
                <a:spLocks noChangeArrowheads="1"/>
              </p:cNvSpPr>
              <p:nvPr/>
            </p:nvSpPr>
            <p:spPr bwMode="auto">
              <a:xfrm>
                <a:off x="3268488" y="1772816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61" name="文字方塊 13"/>
              <p:cNvSpPr txBox="1">
                <a:spLocks noChangeArrowheads="1"/>
              </p:cNvSpPr>
              <p:nvPr/>
            </p:nvSpPr>
            <p:spPr bwMode="auto">
              <a:xfrm>
                <a:off x="3707904" y="1772816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62" name="文字方塊 14"/>
              <p:cNvSpPr txBox="1">
                <a:spLocks noChangeArrowheads="1"/>
              </p:cNvSpPr>
              <p:nvPr/>
            </p:nvSpPr>
            <p:spPr bwMode="auto">
              <a:xfrm>
                <a:off x="4139952" y="1772816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63" name="文字方塊 15"/>
              <p:cNvSpPr txBox="1">
                <a:spLocks noChangeArrowheads="1"/>
              </p:cNvSpPr>
              <p:nvPr/>
            </p:nvSpPr>
            <p:spPr bwMode="auto">
              <a:xfrm>
                <a:off x="4636640" y="1772816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64" name="文字方塊 16"/>
              <p:cNvSpPr txBox="1">
                <a:spLocks noChangeArrowheads="1"/>
              </p:cNvSpPr>
              <p:nvPr/>
            </p:nvSpPr>
            <p:spPr bwMode="auto">
              <a:xfrm>
                <a:off x="3266884" y="2113111"/>
                <a:ext cx="36901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P5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6465" name="文字方塊 17"/>
              <p:cNvSpPr txBox="1">
                <a:spLocks noChangeArrowheads="1"/>
              </p:cNvSpPr>
              <p:nvPr/>
            </p:nvSpPr>
            <p:spPr bwMode="auto">
              <a:xfrm>
                <a:off x="3707904" y="2113111"/>
                <a:ext cx="36901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P5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6466" name="文字方塊 18"/>
              <p:cNvSpPr txBox="1">
                <a:spLocks noChangeArrowheads="1"/>
              </p:cNvSpPr>
              <p:nvPr/>
            </p:nvSpPr>
            <p:spPr bwMode="auto">
              <a:xfrm>
                <a:off x="4139952" y="2113111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P1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6467" name="文字方塊 19"/>
              <p:cNvSpPr txBox="1">
                <a:spLocks noChangeArrowheads="1"/>
              </p:cNvSpPr>
              <p:nvPr/>
            </p:nvSpPr>
            <p:spPr bwMode="auto">
              <a:xfrm>
                <a:off x="4572000" y="2113111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P4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</p:grpSp>
        <p:cxnSp>
          <p:nvCxnSpPr>
            <p:cNvPr id="49" name="直線單箭頭接點 48"/>
            <p:cNvCxnSpPr>
              <a:stCxn id="16466" idx="2"/>
            </p:cNvCxnSpPr>
            <p:nvPr/>
          </p:nvCxnSpPr>
          <p:spPr>
            <a:xfrm rot="5400000">
              <a:off x="2793336" y="1751772"/>
              <a:ext cx="864001" cy="22029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>
              <a:stCxn id="16467" idx="2"/>
            </p:cNvCxnSpPr>
            <p:nvPr/>
          </p:nvCxnSpPr>
          <p:spPr>
            <a:xfrm rot="16200000" flipH="1">
              <a:off x="5169208" y="2009983"/>
              <a:ext cx="935276" cy="1757809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00" name="群組 95"/>
            <p:cNvGrpSpPr>
              <a:grpSpLocks/>
            </p:cNvGrpSpPr>
            <p:nvPr/>
          </p:nvGrpSpPr>
          <p:grpSpPr bwMode="auto">
            <a:xfrm>
              <a:off x="539552" y="3356992"/>
              <a:ext cx="3483116" cy="667817"/>
              <a:chOff x="323528" y="3356992"/>
              <a:chExt cx="3483116" cy="667817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323528" y="3664228"/>
                <a:ext cx="3456030" cy="35985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22" name="直線接點 21"/>
              <p:cNvCxnSpPr/>
              <p:nvPr/>
            </p:nvCxnSpPr>
            <p:spPr>
              <a:xfrm rot="5400000">
                <a:off x="2302743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接點 22"/>
              <p:cNvCxnSpPr>
                <a:stCxn id="21" idx="0"/>
                <a:endCxn id="21" idx="2"/>
              </p:cNvCxnSpPr>
              <p:nvPr/>
            </p:nvCxnSpPr>
            <p:spPr>
              <a:xfrm rot="16200000" flipH="1">
                <a:off x="1871616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接點 23"/>
              <p:cNvCxnSpPr/>
              <p:nvPr/>
            </p:nvCxnSpPr>
            <p:spPr>
              <a:xfrm rot="5400000">
                <a:off x="3166750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42" name="文字方塊 24"/>
              <p:cNvSpPr txBox="1">
                <a:spLocks noChangeArrowheads="1"/>
              </p:cNvSpPr>
              <p:nvPr/>
            </p:nvSpPr>
            <p:spPr bwMode="auto">
              <a:xfrm>
                <a:off x="205172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43" name="文字方塊 25"/>
              <p:cNvSpPr txBox="1">
                <a:spLocks noChangeArrowheads="1"/>
              </p:cNvSpPr>
              <p:nvPr/>
            </p:nvSpPr>
            <p:spPr bwMode="auto">
              <a:xfrm>
                <a:off x="2483768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44" name="文字方塊 26"/>
              <p:cNvSpPr txBox="1">
                <a:spLocks noChangeArrowheads="1"/>
              </p:cNvSpPr>
              <p:nvPr/>
            </p:nvSpPr>
            <p:spPr bwMode="auto">
              <a:xfrm>
                <a:off x="288908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45" name="文字方塊 27"/>
              <p:cNvSpPr txBox="1">
                <a:spLocks noChangeArrowheads="1"/>
              </p:cNvSpPr>
              <p:nvPr/>
            </p:nvSpPr>
            <p:spPr bwMode="auto">
              <a:xfrm>
                <a:off x="334786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cxnSp>
            <p:nvCxnSpPr>
              <p:cNvPr id="34" name="直線接點 33"/>
              <p:cNvCxnSpPr/>
              <p:nvPr/>
            </p:nvCxnSpPr>
            <p:spPr>
              <a:xfrm rot="5400000">
                <a:off x="2735622" y="3825033"/>
                <a:ext cx="3598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/>
              <p:cNvCxnSpPr/>
              <p:nvPr/>
            </p:nvCxnSpPr>
            <p:spPr>
              <a:xfrm rot="5400000">
                <a:off x="574728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接點 38"/>
              <p:cNvCxnSpPr/>
              <p:nvPr/>
            </p:nvCxnSpPr>
            <p:spPr>
              <a:xfrm rot="5400000">
                <a:off x="1438735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接點 39"/>
              <p:cNvCxnSpPr/>
              <p:nvPr/>
            </p:nvCxnSpPr>
            <p:spPr>
              <a:xfrm rot="5400000">
                <a:off x="1007607" y="3825033"/>
                <a:ext cx="3598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50" name="文字方塊 41"/>
              <p:cNvSpPr txBox="1">
                <a:spLocks noChangeArrowheads="1"/>
              </p:cNvSpPr>
              <p:nvPr/>
            </p:nvSpPr>
            <p:spPr bwMode="auto">
              <a:xfrm>
                <a:off x="323528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51" name="文字方塊 42"/>
              <p:cNvSpPr txBox="1">
                <a:spLocks noChangeArrowheads="1"/>
              </p:cNvSpPr>
              <p:nvPr/>
            </p:nvSpPr>
            <p:spPr bwMode="auto">
              <a:xfrm>
                <a:off x="76294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52" name="文字方塊 43"/>
              <p:cNvSpPr txBox="1">
                <a:spLocks noChangeArrowheads="1"/>
              </p:cNvSpPr>
              <p:nvPr/>
            </p:nvSpPr>
            <p:spPr bwMode="auto">
              <a:xfrm>
                <a:off x="1194992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53" name="文字方塊 44"/>
              <p:cNvSpPr txBox="1">
                <a:spLocks noChangeArrowheads="1"/>
              </p:cNvSpPr>
              <p:nvPr/>
            </p:nvSpPr>
            <p:spPr bwMode="auto">
              <a:xfrm>
                <a:off x="159294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54" name="文字方塊 88"/>
              <p:cNvSpPr txBox="1">
                <a:spLocks noChangeArrowheads="1"/>
              </p:cNvSpPr>
              <p:nvPr/>
            </p:nvSpPr>
            <p:spPr bwMode="auto">
              <a:xfrm>
                <a:off x="383358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P6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6455" name="文字方塊 89"/>
              <p:cNvSpPr txBox="1">
                <a:spLocks noChangeArrowheads="1"/>
              </p:cNvSpPr>
              <p:nvPr/>
            </p:nvSpPr>
            <p:spPr bwMode="auto">
              <a:xfrm>
                <a:off x="815406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P6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</p:grpSp>
        <p:grpSp>
          <p:nvGrpSpPr>
            <p:cNvPr id="16401" name="群組 96"/>
            <p:cNvGrpSpPr>
              <a:grpSpLocks/>
            </p:cNvGrpSpPr>
            <p:nvPr/>
          </p:nvGrpSpPr>
          <p:grpSpPr bwMode="auto">
            <a:xfrm>
              <a:off x="4499992" y="3356992"/>
              <a:ext cx="3483116" cy="667817"/>
              <a:chOff x="4788024" y="3356992"/>
              <a:chExt cx="3483116" cy="667817"/>
            </a:xfrm>
          </p:grpSpPr>
          <p:sp>
            <p:nvSpPr>
              <p:cNvPr id="69" name="矩形 68"/>
              <p:cNvSpPr/>
              <p:nvPr/>
            </p:nvSpPr>
            <p:spPr>
              <a:xfrm>
                <a:off x="4788350" y="3664228"/>
                <a:ext cx="3456030" cy="35985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70" name="直線接點 69"/>
              <p:cNvCxnSpPr/>
              <p:nvPr/>
            </p:nvCxnSpPr>
            <p:spPr>
              <a:xfrm rot="5400000">
                <a:off x="6767565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接點 70"/>
              <p:cNvCxnSpPr>
                <a:stCxn id="69" idx="0"/>
                <a:endCxn id="69" idx="2"/>
              </p:cNvCxnSpPr>
              <p:nvPr/>
            </p:nvCxnSpPr>
            <p:spPr>
              <a:xfrm rot="16200000" flipH="1">
                <a:off x="6336437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/>
              <p:cNvCxnSpPr/>
              <p:nvPr/>
            </p:nvCxnSpPr>
            <p:spPr>
              <a:xfrm rot="5400000">
                <a:off x="7631572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21" name="文字方塊 72"/>
              <p:cNvSpPr txBox="1">
                <a:spLocks noChangeArrowheads="1"/>
              </p:cNvSpPr>
              <p:nvPr/>
            </p:nvSpPr>
            <p:spPr bwMode="auto">
              <a:xfrm>
                <a:off x="6516216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22" name="文字方塊 73"/>
              <p:cNvSpPr txBox="1">
                <a:spLocks noChangeArrowheads="1"/>
              </p:cNvSpPr>
              <p:nvPr/>
            </p:nvSpPr>
            <p:spPr bwMode="auto">
              <a:xfrm>
                <a:off x="694826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23" name="文字方塊 74"/>
              <p:cNvSpPr txBox="1">
                <a:spLocks noChangeArrowheads="1"/>
              </p:cNvSpPr>
              <p:nvPr/>
            </p:nvSpPr>
            <p:spPr bwMode="auto">
              <a:xfrm>
                <a:off x="735358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24" name="文字方塊 75"/>
              <p:cNvSpPr txBox="1">
                <a:spLocks noChangeArrowheads="1"/>
              </p:cNvSpPr>
              <p:nvPr/>
            </p:nvSpPr>
            <p:spPr bwMode="auto">
              <a:xfrm>
                <a:off x="781236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cxnSp>
            <p:nvCxnSpPr>
              <p:cNvPr id="77" name="直線接點 76"/>
              <p:cNvCxnSpPr/>
              <p:nvPr/>
            </p:nvCxnSpPr>
            <p:spPr>
              <a:xfrm rot="5400000">
                <a:off x="7200443" y="3825033"/>
                <a:ext cx="3598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接點 77"/>
              <p:cNvCxnSpPr/>
              <p:nvPr/>
            </p:nvCxnSpPr>
            <p:spPr>
              <a:xfrm rot="5400000">
                <a:off x="5039550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接點 78"/>
              <p:cNvCxnSpPr/>
              <p:nvPr/>
            </p:nvCxnSpPr>
            <p:spPr>
              <a:xfrm rot="5400000">
                <a:off x="5903557" y="3844156"/>
                <a:ext cx="35985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接點 79"/>
              <p:cNvCxnSpPr/>
              <p:nvPr/>
            </p:nvCxnSpPr>
            <p:spPr>
              <a:xfrm rot="5400000">
                <a:off x="5472428" y="3825033"/>
                <a:ext cx="3598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29" name="文字方塊 80"/>
              <p:cNvSpPr txBox="1">
                <a:spLocks noChangeArrowheads="1"/>
              </p:cNvSpPr>
              <p:nvPr/>
            </p:nvSpPr>
            <p:spPr bwMode="auto">
              <a:xfrm>
                <a:off x="478802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30" name="文字方塊 81"/>
              <p:cNvSpPr txBox="1">
                <a:spLocks noChangeArrowheads="1"/>
              </p:cNvSpPr>
              <p:nvPr/>
            </p:nvSpPr>
            <p:spPr bwMode="auto">
              <a:xfrm>
                <a:off x="522744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31" name="文字方塊 82"/>
              <p:cNvSpPr txBox="1">
                <a:spLocks noChangeArrowheads="1"/>
              </p:cNvSpPr>
              <p:nvPr/>
            </p:nvSpPr>
            <p:spPr bwMode="auto">
              <a:xfrm>
                <a:off x="5659488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32" name="文字方塊 83"/>
              <p:cNvSpPr txBox="1">
                <a:spLocks noChangeArrowheads="1"/>
              </p:cNvSpPr>
              <p:nvPr/>
            </p:nvSpPr>
            <p:spPr bwMode="auto">
              <a:xfrm>
                <a:off x="6057436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33" name="文字方塊 90"/>
              <p:cNvSpPr txBox="1">
                <a:spLocks noChangeArrowheads="1"/>
              </p:cNvSpPr>
              <p:nvPr/>
            </p:nvSpPr>
            <p:spPr bwMode="auto">
              <a:xfrm>
                <a:off x="5220072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P3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6434" name="文字方塊 91"/>
              <p:cNvSpPr txBox="1">
                <a:spLocks noChangeArrowheads="1"/>
              </p:cNvSpPr>
              <p:nvPr/>
            </p:nvSpPr>
            <p:spPr bwMode="auto">
              <a:xfrm>
                <a:off x="6516216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P2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6435" name="文字方塊 92"/>
              <p:cNvSpPr txBox="1">
                <a:spLocks noChangeArrowheads="1"/>
              </p:cNvSpPr>
              <p:nvPr/>
            </p:nvSpPr>
            <p:spPr bwMode="auto">
              <a:xfrm>
                <a:off x="6948264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P2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6436" name="文字方塊 93"/>
              <p:cNvSpPr txBox="1">
                <a:spLocks noChangeArrowheads="1"/>
              </p:cNvSpPr>
              <p:nvPr/>
            </p:nvSpPr>
            <p:spPr bwMode="auto">
              <a:xfrm>
                <a:off x="7380312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P2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6437" name="文字方塊 94"/>
              <p:cNvSpPr txBox="1">
                <a:spLocks noChangeArrowheads="1"/>
              </p:cNvSpPr>
              <p:nvPr/>
            </p:nvSpPr>
            <p:spPr bwMode="auto">
              <a:xfrm>
                <a:off x="7812360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P2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</p:grpSp>
        <p:cxnSp>
          <p:nvCxnSpPr>
            <p:cNvPr id="99" name="直線單箭頭接點 98"/>
            <p:cNvCxnSpPr>
              <a:stCxn id="16454" idx="2"/>
            </p:cNvCxnSpPr>
            <p:nvPr/>
          </p:nvCxnSpPr>
          <p:spPr>
            <a:xfrm rot="16200000" flipH="1">
              <a:off x="1247509" y="3561484"/>
              <a:ext cx="629312" cy="155451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03" name="群組 112"/>
            <p:cNvGrpSpPr>
              <a:grpSpLocks/>
            </p:cNvGrpSpPr>
            <p:nvPr/>
          </p:nvGrpSpPr>
          <p:grpSpPr bwMode="auto">
            <a:xfrm>
              <a:off x="1259632" y="4653136"/>
              <a:ext cx="1800200" cy="648072"/>
              <a:chOff x="539552" y="4797152"/>
              <a:chExt cx="1800200" cy="648072"/>
            </a:xfrm>
          </p:grpSpPr>
          <p:sp>
            <p:nvSpPr>
              <p:cNvPr id="101" name="矩形 100"/>
              <p:cNvSpPr/>
              <p:nvPr/>
            </p:nvSpPr>
            <p:spPr>
              <a:xfrm>
                <a:off x="539769" y="5085991"/>
                <a:ext cx="1799870" cy="35985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102" name="直線接點 101"/>
              <p:cNvCxnSpPr/>
              <p:nvPr/>
            </p:nvCxnSpPr>
            <p:spPr>
              <a:xfrm rot="5400000">
                <a:off x="790968" y="5265920"/>
                <a:ext cx="3598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接點 102"/>
              <p:cNvCxnSpPr>
                <a:stCxn id="101" idx="0"/>
                <a:endCxn id="101" idx="2"/>
              </p:cNvCxnSpPr>
              <p:nvPr/>
            </p:nvCxnSpPr>
            <p:spPr>
              <a:xfrm rot="16200000" flipH="1">
                <a:off x="1260652" y="5265920"/>
                <a:ext cx="3598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接點 103"/>
              <p:cNvCxnSpPr/>
              <p:nvPr/>
            </p:nvCxnSpPr>
            <p:spPr>
              <a:xfrm rot="5400000">
                <a:off x="1728583" y="5265920"/>
                <a:ext cx="3598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11" name="文字方塊 104"/>
              <p:cNvSpPr txBox="1">
                <a:spLocks noChangeArrowheads="1"/>
              </p:cNvSpPr>
              <p:nvPr/>
            </p:nvSpPr>
            <p:spPr bwMode="auto">
              <a:xfrm>
                <a:off x="604192" y="4797152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12" name="文字方塊 105"/>
              <p:cNvSpPr txBox="1">
                <a:spLocks noChangeArrowheads="1"/>
              </p:cNvSpPr>
              <p:nvPr/>
            </p:nvSpPr>
            <p:spPr bwMode="auto">
              <a:xfrm>
                <a:off x="1043608" y="4797152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13" name="文字方塊 106"/>
              <p:cNvSpPr txBox="1">
                <a:spLocks noChangeArrowheads="1"/>
              </p:cNvSpPr>
              <p:nvPr/>
            </p:nvSpPr>
            <p:spPr bwMode="auto">
              <a:xfrm>
                <a:off x="1475656" y="4797152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14" name="文字方塊 107"/>
              <p:cNvSpPr txBox="1">
                <a:spLocks noChangeArrowheads="1"/>
              </p:cNvSpPr>
              <p:nvPr/>
            </p:nvSpPr>
            <p:spPr bwMode="auto">
              <a:xfrm>
                <a:off x="1972344" y="4797152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6415" name="文字方塊 108"/>
              <p:cNvSpPr txBox="1">
                <a:spLocks noChangeArrowheads="1"/>
              </p:cNvSpPr>
              <p:nvPr/>
            </p:nvSpPr>
            <p:spPr bwMode="auto">
              <a:xfrm>
                <a:off x="602588" y="5137447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P8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6416" name="文字方塊 109"/>
              <p:cNvSpPr txBox="1">
                <a:spLocks noChangeArrowheads="1"/>
              </p:cNvSpPr>
              <p:nvPr/>
            </p:nvSpPr>
            <p:spPr bwMode="auto">
              <a:xfrm>
                <a:off x="1043608" y="5137447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P7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</p:grpSp>
        <p:sp>
          <p:nvSpPr>
            <p:cNvPr id="16404" name="文字方塊 114"/>
            <p:cNvSpPr txBox="1">
              <a:spLocks noChangeArrowheads="1"/>
            </p:cNvSpPr>
            <p:nvPr/>
          </p:nvSpPr>
          <p:spPr bwMode="auto">
            <a:xfrm>
              <a:off x="5076056" y="2132856"/>
              <a:ext cx="968361" cy="337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dirty="0" smtClean="0">
                  <a:latin typeface="Calibri" pitchFamily="34" charset="0"/>
                </a:rPr>
                <a:t>Stride </a:t>
              </a:r>
              <a:r>
                <a:rPr kumimoji="0" lang="en-US" altLang="zh-TW" sz="1400" dirty="0">
                  <a:latin typeface="Calibri" pitchFamily="34" charset="0"/>
                </a:rPr>
                <a:t>= 2</a:t>
              </a:r>
              <a:endParaRPr kumimoji="0" lang="zh-TW" altLang="en-US" sz="1400" dirty="0">
                <a:latin typeface="Calibri" pitchFamily="34" charset="0"/>
              </a:endParaRPr>
            </a:p>
          </p:txBody>
        </p:sp>
        <p:sp>
          <p:nvSpPr>
            <p:cNvPr id="16405" name="文字方塊 115"/>
            <p:cNvSpPr txBox="1">
              <a:spLocks noChangeArrowheads="1"/>
            </p:cNvSpPr>
            <p:nvPr/>
          </p:nvSpPr>
          <p:spPr bwMode="auto">
            <a:xfrm>
              <a:off x="8028384" y="3717033"/>
              <a:ext cx="968361" cy="337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smtClean="0">
                  <a:latin typeface="Calibri" pitchFamily="34" charset="0"/>
                </a:rPr>
                <a:t>Stride </a:t>
              </a:r>
              <a:r>
                <a:rPr kumimoji="0" lang="en-US" altLang="zh-TW" sz="1400" dirty="0">
                  <a:latin typeface="Calibri" pitchFamily="34" charset="0"/>
                </a:rPr>
                <a:t>= 3</a:t>
              </a:r>
              <a:endParaRPr kumimoji="0" lang="zh-TW" altLang="en-US" sz="1400" dirty="0">
                <a:latin typeface="Calibri" pitchFamily="34" charset="0"/>
              </a:endParaRPr>
            </a:p>
          </p:txBody>
        </p:sp>
        <p:sp>
          <p:nvSpPr>
            <p:cNvPr id="16406" name="文字方塊 117"/>
            <p:cNvSpPr txBox="1">
              <a:spLocks noChangeArrowheads="1"/>
            </p:cNvSpPr>
            <p:nvPr/>
          </p:nvSpPr>
          <p:spPr bwMode="auto">
            <a:xfrm>
              <a:off x="3131840" y="5013176"/>
              <a:ext cx="968361" cy="337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dirty="0" smtClean="0">
                  <a:latin typeface="Calibri" pitchFamily="34" charset="0"/>
                </a:rPr>
                <a:t>Stride </a:t>
              </a:r>
              <a:r>
                <a:rPr kumimoji="0" lang="en-US" altLang="zh-TW" sz="1400" dirty="0">
                  <a:latin typeface="Calibri" pitchFamily="34" charset="0"/>
                </a:rPr>
                <a:t>= 2</a:t>
              </a:r>
              <a:endParaRPr kumimoji="0" lang="zh-TW" altLang="en-US" sz="1400" dirty="0">
                <a:latin typeface="Calibri" pitchFamily="34" charset="0"/>
              </a:endParaRPr>
            </a:p>
          </p:txBody>
        </p:sp>
      </p:grpSp>
      <p:sp>
        <p:nvSpPr>
          <p:cNvPr id="85" name="投影片編號版面配置區 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B6198-A7C0-4FF2-AD43-CBEEA9358AAD}" type="slidenum">
              <a:rPr lang="zh-TW" altLang="en-US"/>
              <a:pPr>
                <a:defRPr/>
              </a:pPr>
              <a:t>13</a:t>
            </a:fld>
            <a:endParaRPr lang="zh-TW" altLang="en-US"/>
          </a:p>
        </p:txBody>
      </p:sp>
      <p:grpSp>
        <p:nvGrpSpPr>
          <p:cNvPr id="16388" name="群組 120"/>
          <p:cNvGrpSpPr>
            <a:grpSpLocks/>
          </p:cNvGrpSpPr>
          <p:nvPr/>
        </p:nvGrpSpPr>
        <p:grpSpPr bwMode="auto">
          <a:xfrm>
            <a:off x="4859338" y="3990975"/>
            <a:ext cx="3543764" cy="2867025"/>
            <a:chOff x="1685919" y="2613157"/>
            <a:chExt cx="3992456" cy="3645757"/>
          </a:xfrm>
        </p:grpSpPr>
        <p:sp>
          <p:nvSpPr>
            <p:cNvPr id="16389" name="文字方塊 121"/>
            <p:cNvSpPr txBox="1">
              <a:spLocks noChangeArrowheads="1"/>
            </p:cNvSpPr>
            <p:nvPr/>
          </p:nvSpPr>
          <p:spPr bwMode="auto">
            <a:xfrm>
              <a:off x="1685919" y="2613157"/>
              <a:ext cx="3529750" cy="3645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zh-TW" sz="1600">
                  <a:latin typeface="Calibri" pitchFamily="34" charset="0"/>
                </a:rPr>
                <a:t>Original </a:t>
              </a:r>
              <a:r>
                <a:rPr kumimoji="0" lang="en-US" altLang="zh-TW" sz="1200">
                  <a:latin typeface="Calibri" pitchFamily="34" charset="0"/>
                </a:rPr>
                <a:t>(Length 8)             </a:t>
              </a:r>
              <a:r>
                <a:rPr kumimoji="0" lang="en-US" altLang="zh-TW" sz="1600">
                  <a:latin typeface="Calibri" pitchFamily="34" charset="0"/>
                </a:rPr>
                <a:t>Expanded</a:t>
              </a:r>
              <a:r>
                <a:rPr kumimoji="0" lang="en-US" altLang="zh-TW" sz="1200">
                  <a:latin typeface="Calibri" pitchFamily="34" charset="0"/>
                </a:rPr>
                <a:t>            </a:t>
              </a:r>
            </a:p>
            <a:p>
              <a:pPr>
                <a:lnSpc>
                  <a:spcPts val="1000"/>
                </a:lnSpc>
              </a:pPr>
              <a:endParaRPr kumimoji="0" lang="en-US" altLang="zh-TW" sz="1200" b="1">
                <a:latin typeface="Calibri" pitchFamily="34" charset="0"/>
              </a:endParaRPr>
            </a:p>
            <a:p>
              <a:r>
                <a:rPr kumimoji="0" lang="en-US" altLang="zh-TW" sz="1200" b="1">
                  <a:latin typeface="Calibri" pitchFamily="34" charset="0"/>
                </a:rPr>
                <a:t>P1 = 10*                                   00*</a:t>
              </a:r>
              <a:r>
                <a:rPr kumimoji="0" lang="zh-TW" altLang="en-US" sz="1200" b="1">
                  <a:latin typeface="Calibri" pitchFamily="34" charset="0"/>
                </a:rPr>
                <a:t> </a:t>
              </a:r>
              <a:r>
                <a:rPr kumimoji="0" lang="en-US" altLang="zh-TW" sz="1200" b="1">
                  <a:latin typeface="Calibri" pitchFamily="34" charset="0"/>
                </a:rPr>
                <a:t>(P5)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P2 = 111*                                 01* (P5)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P3 = 11001*                             10* (P1)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P4 = 1*                                      11* (P4)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P5 = 0*                                      11100* (P2)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P6 = 1000*                               11101* (P2)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P7 = 100000*                           11110* (P2)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P8 = 1000000*                         11111*</a:t>
              </a:r>
              <a:r>
                <a:rPr kumimoji="0" lang="zh-TW" altLang="en-US" sz="1200" b="1">
                  <a:latin typeface="Calibri" pitchFamily="34" charset="0"/>
                </a:rPr>
                <a:t> </a:t>
              </a:r>
              <a:r>
                <a:rPr kumimoji="0" lang="en-US" altLang="zh-TW" sz="1200" b="1">
                  <a:latin typeface="Calibri" pitchFamily="34" charset="0"/>
                </a:rPr>
                <a:t>(P2)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11001* (P3)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10000* (P6)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10001* (P6)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1000001* (P7)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                                                   1000000* (P8) </a:t>
              </a:r>
              <a:endParaRPr kumimoji="0" lang="zh-TW" altLang="en-US" sz="1200" b="1">
                <a:latin typeface="Calibri" pitchFamily="34" charset="0"/>
              </a:endParaRPr>
            </a:p>
          </p:txBody>
        </p:sp>
        <p:cxnSp>
          <p:nvCxnSpPr>
            <p:cNvPr id="123" name="直線接點 122"/>
            <p:cNvCxnSpPr/>
            <p:nvPr/>
          </p:nvCxnSpPr>
          <p:spPr>
            <a:xfrm>
              <a:off x="1761036" y="3033045"/>
              <a:ext cx="374333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單箭頭接點 123"/>
            <p:cNvCxnSpPr/>
            <p:nvPr/>
          </p:nvCxnSpPr>
          <p:spPr>
            <a:xfrm rot="5400000">
              <a:off x="4608047" y="3538727"/>
              <a:ext cx="648001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單箭頭接點 124"/>
            <p:cNvCxnSpPr/>
            <p:nvPr/>
          </p:nvCxnSpPr>
          <p:spPr>
            <a:xfrm>
              <a:off x="4933836" y="3933381"/>
              <a:ext cx="12926" cy="168762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單箭頭接點 125"/>
            <p:cNvCxnSpPr/>
            <p:nvPr/>
          </p:nvCxnSpPr>
          <p:spPr>
            <a:xfrm rot="5400000">
              <a:off x="4767993" y="5904749"/>
              <a:ext cx="359327" cy="178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4" name="文字方塊 126"/>
            <p:cNvSpPr txBox="1">
              <a:spLocks noChangeArrowheads="1"/>
            </p:cNvSpPr>
            <p:nvPr/>
          </p:nvSpPr>
          <p:spPr bwMode="auto">
            <a:xfrm>
              <a:off x="4932040" y="3429000"/>
              <a:ext cx="6367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000">
                  <a:latin typeface="Calibri" pitchFamily="34" charset="0"/>
                </a:rPr>
                <a:t>Length 2</a:t>
              </a:r>
              <a:endParaRPr kumimoji="0" lang="zh-TW" altLang="en-US" sz="1000">
                <a:latin typeface="Calibri" pitchFamily="34" charset="0"/>
              </a:endParaRPr>
            </a:p>
          </p:txBody>
        </p:sp>
        <p:sp>
          <p:nvSpPr>
            <p:cNvPr id="16395" name="文字方塊 127"/>
            <p:cNvSpPr txBox="1">
              <a:spLocks noChangeArrowheads="1"/>
            </p:cNvSpPr>
            <p:nvPr/>
          </p:nvSpPr>
          <p:spPr bwMode="auto">
            <a:xfrm>
              <a:off x="4947656" y="4654084"/>
              <a:ext cx="6367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000" dirty="0">
                  <a:latin typeface="Calibri" pitchFamily="34" charset="0"/>
                </a:rPr>
                <a:t>Length 5</a:t>
              </a:r>
              <a:endParaRPr kumimoji="0" lang="zh-TW" altLang="en-US" sz="1000" dirty="0">
                <a:latin typeface="Calibri" pitchFamily="34" charset="0"/>
              </a:endParaRPr>
            </a:p>
          </p:txBody>
        </p:sp>
        <p:sp>
          <p:nvSpPr>
            <p:cNvPr id="16396" name="文字方塊 128"/>
            <p:cNvSpPr txBox="1">
              <a:spLocks noChangeArrowheads="1"/>
            </p:cNvSpPr>
            <p:nvPr/>
          </p:nvSpPr>
          <p:spPr bwMode="auto">
            <a:xfrm>
              <a:off x="5041662" y="5730046"/>
              <a:ext cx="6367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000" dirty="0">
                  <a:latin typeface="Calibri" pitchFamily="34" charset="0"/>
                </a:rPr>
                <a:t>Length 7</a:t>
              </a:r>
              <a:endParaRPr kumimoji="0" lang="zh-TW" altLang="en-US" sz="1000" dirty="0">
                <a:latin typeface="Calibri" pitchFamily="34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7078966" y="1157506"/>
            <a:ext cx="15719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TW" sz="1400" b="1" dirty="0">
                <a:latin typeface="Calibri" pitchFamily="34" charset="0"/>
              </a:rPr>
              <a:t>P1 = 10</a:t>
            </a:r>
          </a:p>
          <a:p>
            <a:r>
              <a:rPr kumimoji="0" lang="en-US" altLang="zh-TW" sz="1400" b="1" dirty="0">
                <a:latin typeface="Calibri" pitchFamily="34" charset="0"/>
              </a:rPr>
              <a:t>P2 = 111*</a:t>
            </a:r>
          </a:p>
          <a:p>
            <a:r>
              <a:rPr kumimoji="0" lang="en-US" altLang="zh-TW" sz="1400" b="1" dirty="0">
                <a:latin typeface="Calibri" pitchFamily="34" charset="0"/>
              </a:rPr>
              <a:t>P3 = 11001</a:t>
            </a:r>
          </a:p>
          <a:p>
            <a:r>
              <a:rPr kumimoji="0" lang="en-US" altLang="zh-TW" sz="1400" b="1" dirty="0">
                <a:latin typeface="Calibri" pitchFamily="34" charset="0"/>
              </a:rPr>
              <a:t>P4 = 1*</a:t>
            </a:r>
          </a:p>
          <a:p>
            <a:r>
              <a:rPr kumimoji="0" lang="en-US" altLang="zh-TW" sz="1400" b="1" dirty="0">
                <a:latin typeface="Calibri" pitchFamily="34" charset="0"/>
              </a:rPr>
              <a:t>P5 = 0*</a:t>
            </a:r>
          </a:p>
          <a:p>
            <a:r>
              <a:rPr kumimoji="0" lang="en-US" altLang="zh-TW" sz="1400" b="1" dirty="0">
                <a:latin typeface="Calibri" pitchFamily="34" charset="0"/>
              </a:rPr>
              <a:t>P6 = 1000*</a:t>
            </a:r>
          </a:p>
          <a:p>
            <a:r>
              <a:rPr kumimoji="0" lang="en-US" altLang="zh-TW" sz="1400" b="1" dirty="0">
                <a:latin typeface="Calibri" pitchFamily="34" charset="0"/>
              </a:rPr>
              <a:t>P7 = 100000*</a:t>
            </a:r>
          </a:p>
          <a:p>
            <a:r>
              <a:rPr kumimoji="0" lang="en-US" altLang="zh-TW" sz="1400" b="1" dirty="0">
                <a:latin typeface="Calibri" pitchFamily="34" charset="0"/>
              </a:rPr>
              <a:t>P8 = 1000000*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200" smtClean="0"/>
              <a:t/>
            </a:r>
            <a:br>
              <a:rPr lang="en-US" altLang="zh-TW" sz="3200" smtClean="0"/>
            </a:br>
            <a:r>
              <a:rPr lang="en-US" altLang="zh-TW" sz="3200" smtClean="0"/>
              <a:t>Dynamic Programming</a:t>
            </a:r>
            <a:endParaRPr lang="zh-TW" altLang="en-US" sz="3200" smtClean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79463" y="1700213"/>
          <a:ext cx="7048500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方程式" r:id="rId3" imgW="3263900" imgH="533400" progId="Equation.3">
                  <p:embed/>
                </p:oleObj>
              </mc:Choice>
              <mc:Fallback>
                <p:oleObj name="方程式" r:id="rId3" imgW="3263900" imgH="5334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3" y="1700213"/>
                        <a:ext cx="7048500" cy="1154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zh-TW" altLang="en-US">
              <a:latin typeface="Calibri" pitchFamily="34" charset="0"/>
            </a:endParaRPr>
          </a:p>
        </p:txBody>
      </p:sp>
      <p:sp>
        <p:nvSpPr>
          <p:cNvPr id="10" name="等腰三角形 9"/>
          <p:cNvSpPr/>
          <p:nvPr/>
        </p:nvSpPr>
        <p:spPr>
          <a:xfrm>
            <a:off x="3059113" y="3644900"/>
            <a:ext cx="2592387" cy="187166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2" name="直線接點 11"/>
          <p:cNvCxnSpPr/>
          <p:nvPr/>
        </p:nvCxnSpPr>
        <p:spPr>
          <a:xfrm>
            <a:off x="2843213" y="3644900"/>
            <a:ext cx="3384550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2843213" y="4508500"/>
            <a:ext cx="3384550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2843213" y="5516563"/>
            <a:ext cx="3384550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文字方塊 14"/>
          <p:cNvSpPr txBox="1">
            <a:spLocks noChangeArrowheads="1"/>
          </p:cNvSpPr>
          <p:nvPr/>
        </p:nvSpPr>
        <p:spPr bwMode="auto">
          <a:xfrm>
            <a:off x="1914525" y="3522663"/>
            <a:ext cx="7635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600">
                <a:latin typeface="Calibri" pitchFamily="34" charset="0"/>
              </a:rPr>
              <a:t>Level 0</a:t>
            </a:r>
            <a:endParaRPr kumimoji="0" lang="zh-TW" altLang="en-US" sz="1600">
              <a:latin typeface="Calibri" pitchFamily="34" charset="0"/>
            </a:endParaRPr>
          </a:p>
        </p:txBody>
      </p:sp>
      <p:sp>
        <p:nvSpPr>
          <p:cNvPr id="1036" name="文字方塊 15"/>
          <p:cNvSpPr txBox="1">
            <a:spLocks noChangeArrowheads="1"/>
          </p:cNvSpPr>
          <p:nvPr/>
        </p:nvSpPr>
        <p:spPr bwMode="auto">
          <a:xfrm>
            <a:off x="1908175" y="4386263"/>
            <a:ext cx="896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600">
                <a:latin typeface="Calibri" pitchFamily="34" charset="0"/>
              </a:rPr>
              <a:t>Level r-1</a:t>
            </a:r>
            <a:endParaRPr kumimoji="0" lang="zh-TW" altLang="en-US" sz="1600">
              <a:latin typeface="Calibri" pitchFamily="34" charset="0"/>
            </a:endParaRPr>
          </a:p>
        </p:txBody>
      </p:sp>
      <p:sp>
        <p:nvSpPr>
          <p:cNvPr id="1037" name="文字方塊 16"/>
          <p:cNvSpPr txBox="1">
            <a:spLocks noChangeArrowheads="1"/>
          </p:cNvSpPr>
          <p:nvPr/>
        </p:nvSpPr>
        <p:spPr bwMode="auto">
          <a:xfrm>
            <a:off x="1951038" y="5394325"/>
            <a:ext cx="731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600">
                <a:latin typeface="Calibri" pitchFamily="34" charset="0"/>
              </a:rPr>
              <a:t>Level r</a:t>
            </a:r>
            <a:endParaRPr kumimoji="0" lang="zh-TW" altLang="en-US" sz="1600">
              <a:latin typeface="Calibri" pitchFamily="34" charset="0"/>
            </a:endParaRPr>
          </a:p>
        </p:txBody>
      </p:sp>
      <p:cxnSp>
        <p:nvCxnSpPr>
          <p:cNvPr id="19" name="直線單箭頭接點 18"/>
          <p:cNvCxnSpPr/>
          <p:nvPr/>
        </p:nvCxnSpPr>
        <p:spPr>
          <a:xfrm rot="5400000">
            <a:off x="5436394" y="4077494"/>
            <a:ext cx="863600" cy="1588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 rot="5400000">
            <a:off x="5364162" y="5011738"/>
            <a:ext cx="1008063" cy="1588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 rot="5400000">
            <a:off x="3921919" y="4075906"/>
            <a:ext cx="863600" cy="1588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rot="5400000">
            <a:off x="3851275" y="5011738"/>
            <a:ext cx="1008063" cy="1587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" name="文字方塊 24"/>
          <p:cNvSpPr txBox="1">
            <a:spLocks noChangeArrowheads="1"/>
          </p:cNvSpPr>
          <p:nvPr/>
        </p:nvSpPr>
        <p:spPr bwMode="auto">
          <a:xfrm>
            <a:off x="4356100" y="4076700"/>
            <a:ext cx="347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600">
                <a:latin typeface="Calibri" pitchFamily="34" charset="0"/>
              </a:rPr>
              <a:t>m</a:t>
            </a:r>
            <a:endParaRPr kumimoji="0" lang="zh-TW" altLang="en-US" sz="1600">
              <a:latin typeface="Calibri" pitchFamily="34" charset="0"/>
            </a:endParaRPr>
          </a:p>
        </p:txBody>
      </p:sp>
      <p:sp>
        <p:nvSpPr>
          <p:cNvPr id="1043" name="文字方塊 25"/>
          <p:cNvSpPr txBox="1">
            <a:spLocks noChangeArrowheads="1"/>
          </p:cNvSpPr>
          <p:nvPr/>
        </p:nvSpPr>
        <p:spPr bwMode="auto">
          <a:xfrm>
            <a:off x="4356100" y="4797425"/>
            <a:ext cx="476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600">
                <a:latin typeface="Calibri" pitchFamily="34" charset="0"/>
              </a:rPr>
              <a:t>j-m</a:t>
            </a:r>
            <a:endParaRPr kumimoji="0" lang="zh-TW" altLang="en-US" sz="1600">
              <a:latin typeface="Calibri" pitchFamily="34" charset="0"/>
            </a:endParaRPr>
          </a:p>
        </p:txBody>
      </p:sp>
      <p:sp>
        <p:nvSpPr>
          <p:cNvPr id="1044" name="文字方塊 26"/>
          <p:cNvSpPr txBox="1">
            <a:spLocks noChangeArrowheads="1"/>
          </p:cNvSpPr>
          <p:nvPr/>
        </p:nvSpPr>
        <p:spPr bwMode="auto">
          <a:xfrm>
            <a:off x="5867400" y="4005263"/>
            <a:ext cx="14620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600" i="1">
                <a:latin typeface="Calibri" pitchFamily="34" charset="0"/>
              </a:rPr>
              <a:t>Cost </a:t>
            </a:r>
            <a:r>
              <a:rPr kumimoji="0" lang="en-US" altLang="zh-TW" sz="1600">
                <a:latin typeface="Calibri" pitchFamily="34" charset="0"/>
              </a:rPr>
              <a:t>= </a:t>
            </a:r>
            <a:r>
              <a:rPr kumimoji="0" lang="en-US" altLang="zh-TW" sz="1600" i="1">
                <a:latin typeface="Calibri" pitchFamily="34" charset="0"/>
              </a:rPr>
              <a:t>T</a:t>
            </a:r>
            <a:r>
              <a:rPr kumimoji="0" lang="en-US" altLang="zh-TW" sz="1600">
                <a:latin typeface="Calibri" pitchFamily="34" charset="0"/>
              </a:rPr>
              <a:t>[</a:t>
            </a:r>
            <a:r>
              <a:rPr kumimoji="0" lang="en-US" altLang="zh-TW" sz="1600" i="1">
                <a:latin typeface="Calibri" pitchFamily="34" charset="0"/>
              </a:rPr>
              <a:t>m</a:t>
            </a:r>
            <a:r>
              <a:rPr kumimoji="0" lang="en-US" altLang="zh-TW" sz="1600">
                <a:latin typeface="Calibri" pitchFamily="34" charset="0"/>
              </a:rPr>
              <a:t>, </a:t>
            </a:r>
            <a:r>
              <a:rPr kumimoji="0" lang="en-US" altLang="zh-TW" sz="1600" i="1">
                <a:latin typeface="Calibri" pitchFamily="34" charset="0"/>
              </a:rPr>
              <a:t>r</a:t>
            </a:r>
            <a:r>
              <a:rPr kumimoji="0" lang="en-US" altLang="zh-TW" sz="1600">
                <a:latin typeface="Calibri" pitchFamily="34" charset="0"/>
              </a:rPr>
              <a:t>-1]</a:t>
            </a:r>
            <a:endParaRPr kumimoji="0" lang="zh-TW" altLang="en-US" sz="1600">
              <a:latin typeface="Calibri" pitchFamily="34" charset="0"/>
            </a:endParaRPr>
          </a:p>
        </p:txBody>
      </p:sp>
      <p:sp>
        <p:nvSpPr>
          <p:cNvPr id="1045" name="文字方塊 27"/>
          <p:cNvSpPr txBox="1">
            <a:spLocks noChangeArrowheads="1"/>
          </p:cNvSpPr>
          <p:nvPr/>
        </p:nvSpPr>
        <p:spPr bwMode="auto">
          <a:xfrm>
            <a:off x="5867400" y="4652963"/>
            <a:ext cx="22336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600" i="1">
                <a:latin typeface="Calibri" pitchFamily="34" charset="0"/>
              </a:rPr>
              <a:t>Cost </a:t>
            </a:r>
            <a:r>
              <a:rPr kumimoji="0" lang="en-US" altLang="zh-TW" sz="1600">
                <a:latin typeface="Calibri" pitchFamily="34" charset="0"/>
              </a:rPr>
              <a:t>= </a:t>
            </a:r>
            <a:r>
              <a:rPr kumimoji="0" lang="en-US" altLang="zh-TW" sz="1600" i="1">
                <a:latin typeface="Calibri" pitchFamily="34" charset="0"/>
              </a:rPr>
              <a:t>2</a:t>
            </a:r>
            <a:r>
              <a:rPr kumimoji="0" lang="en-US" altLang="zh-TW" sz="1600" i="1" baseline="30000">
                <a:latin typeface="Calibri" pitchFamily="34" charset="0"/>
              </a:rPr>
              <a:t>j-m</a:t>
            </a:r>
            <a:br>
              <a:rPr kumimoji="0" lang="en-US" altLang="zh-TW" sz="1600" i="1" baseline="30000">
                <a:latin typeface="Calibri" pitchFamily="34" charset="0"/>
              </a:rPr>
            </a:br>
            <a:r>
              <a:rPr kumimoji="0" lang="en-US" altLang="zh-TW" sz="1600">
                <a:latin typeface="Calibri" pitchFamily="34" charset="0"/>
              </a:rPr>
              <a:t>for each expanded node</a:t>
            </a:r>
            <a:endParaRPr kumimoji="0" lang="zh-TW" altLang="en-US" sz="1600" baseline="30000">
              <a:latin typeface="Calibri" pitchFamily="34" charset="0"/>
            </a:endParaRPr>
          </a:p>
        </p:txBody>
      </p:sp>
      <p:cxnSp>
        <p:nvCxnSpPr>
          <p:cNvPr id="33" name="弧形接點 32"/>
          <p:cNvCxnSpPr/>
          <p:nvPr/>
        </p:nvCxnSpPr>
        <p:spPr>
          <a:xfrm rot="10800000" flipV="1">
            <a:off x="2843213" y="4530725"/>
            <a:ext cx="1152525" cy="503238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文字方塊 34"/>
          <p:cNvSpPr txBox="1">
            <a:spLocks noChangeArrowheads="1"/>
          </p:cNvSpPr>
          <p:nvPr/>
        </p:nvSpPr>
        <p:spPr bwMode="auto">
          <a:xfrm>
            <a:off x="253682" y="4746625"/>
            <a:ext cx="25673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kumimoji="0" lang="en-US" altLang="zh-TW" i="1" dirty="0">
                <a:solidFill>
                  <a:srgbClr val="FF0000"/>
                </a:solidFill>
                <a:latin typeface="Calibri" pitchFamily="34" charset="0"/>
              </a:rPr>
              <a:t>node(m+1)</a:t>
            </a:r>
          </a:p>
          <a:p>
            <a:pPr algn="r"/>
            <a:r>
              <a:rPr kumimoji="0" lang="en-US" altLang="zh-TW" sz="1400" dirty="0" smtClean="0">
                <a:solidFill>
                  <a:srgbClr val="FF0000"/>
                </a:solidFill>
                <a:latin typeface="Calibri" pitchFamily="34" charset="0"/>
              </a:rPr>
              <a:t>Expansion</a:t>
            </a:r>
            <a:r>
              <a:rPr kumimoji="0" lang="zh-TW" altLang="en-US" sz="14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kumimoji="0" lang="en-US" altLang="zh-TW" sz="1400" dirty="0" smtClean="0">
                <a:solidFill>
                  <a:srgbClr val="FF0000"/>
                </a:solidFill>
                <a:latin typeface="Calibri" pitchFamily="34" charset="0"/>
              </a:rPr>
              <a:t>level</a:t>
            </a:r>
            <a:r>
              <a:rPr kumimoji="0" lang="zh-TW" altLang="en-US" sz="1400" dirty="0" smtClean="0">
                <a:solidFill>
                  <a:srgbClr val="FF0000"/>
                </a:solidFill>
                <a:latin typeface="Calibri" pitchFamily="34" charset="0"/>
              </a:rPr>
              <a:t>下一層的節點數</a:t>
            </a:r>
            <a:endParaRPr kumimoji="0" lang="zh-TW" altLang="en-US" sz="1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A9439-2A5F-4B93-A3F7-430F4B4E700F}" type="slidenum">
              <a:rPr lang="zh-TW" altLang="en-US"/>
              <a:pPr>
                <a:defRPr/>
              </a:pPr>
              <a:t>14</a:t>
            </a:fld>
            <a:endParaRPr lang="zh-TW" altLang="en-US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067175" y="1844675"/>
          <a:ext cx="93662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方程式" r:id="rId5" imgW="634725" imgH="203112" progId="Equation.3">
                  <p:embed/>
                </p:oleObj>
              </mc:Choice>
              <mc:Fallback>
                <p:oleObj name="方程式" r:id="rId5" imgW="634725" imgH="203112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1844675"/>
                        <a:ext cx="936625" cy="30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600" dirty="0" smtClean="0"/>
              <a:t>Search</a:t>
            </a:r>
            <a:endParaRPr lang="zh-TW" altLang="en-US" sz="3600" dirty="0"/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52538"/>
          </a:xfrm>
        </p:spPr>
        <p:txBody>
          <a:bodyPr/>
          <a:lstStyle/>
          <a:p>
            <a:pPr algn="just">
              <a:buClr>
                <a:srgbClr val="FF0000"/>
              </a:buClr>
            </a:pPr>
            <a:r>
              <a:rPr lang="en-US" altLang="zh-TW" sz="2000" dirty="0" smtClean="0"/>
              <a:t>To search for destination address, we break the destination address into chunks corresponding to the strides at each level of the </a:t>
            </a:r>
            <a:r>
              <a:rPr lang="en-US" altLang="zh-TW" sz="2000" dirty="0" err="1" smtClean="0"/>
              <a:t>trie</a:t>
            </a:r>
            <a:r>
              <a:rPr lang="en-US" altLang="zh-TW" sz="2000" dirty="0" smtClean="0"/>
              <a:t> (e.g., 2, 3, 2 in the above example) and use these chunks to follow a path through the </a:t>
            </a:r>
            <a:r>
              <a:rPr lang="en-US" altLang="zh-TW" sz="2000" dirty="0" err="1" smtClean="0"/>
              <a:t>trie</a:t>
            </a:r>
            <a:r>
              <a:rPr lang="en-US" altLang="zh-TW" sz="2000" dirty="0" smtClean="0"/>
              <a:t> until we reach a </a:t>
            </a:r>
            <a:r>
              <a:rPr lang="en-US" altLang="zh-TW" sz="2000" i="1" dirty="0" smtClean="0"/>
              <a:t>nil pointer.</a:t>
            </a:r>
            <a:endParaRPr lang="zh-TW" altLang="en-US" sz="2000" dirty="0" smtClean="0"/>
          </a:p>
        </p:txBody>
      </p:sp>
      <p:grpSp>
        <p:nvGrpSpPr>
          <p:cNvPr id="19459" name="群組 74"/>
          <p:cNvGrpSpPr>
            <a:grpSpLocks/>
          </p:cNvGrpSpPr>
          <p:nvPr/>
        </p:nvGrpSpPr>
        <p:grpSpPr bwMode="auto">
          <a:xfrm>
            <a:off x="2195513" y="3068638"/>
            <a:ext cx="6885940" cy="2939155"/>
            <a:chOff x="467544" y="2564904"/>
            <a:chExt cx="8582054" cy="3619367"/>
          </a:xfrm>
        </p:grpSpPr>
        <p:grpSp>
          <p:nvGrpSpPr>
            <p:cNvPr id="19467" name="群組 3"/>
            <p:cNvGrpSpPr>
              <a:grpSpLocks/>
            </p:cNvGrpSpPr>
            <p:nvPr/>
          </p:nvGrpSpPr>
          <p:grpSpPr bwMode="auto">
            <a:xfrm>
              <a:off x="3131840" y="2564904"/>
              <a:ext cx="1800200" cy="648072"/>
              <a:chOff x="3203848" y="1772816"/>
              <a:chExt cx="1800200" cy="648072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3204626" y="2062140"/>
                <a:ext cx="1798480" cy="35970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6" name="直線接點 5"/>
              <p:cNvCxnSpPr/>
              <p:nvPr/>
            </p:nvCxnSpPr>
            <p:spPr>
              <a:xfrm rot="5400000">
                <a:off x="3456094" y="2241991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接點 6"/>
              <p:cNvCxnSpPr>
                <a:stCxn id="5" idx="0"/>
                <a:endCxn id="5" idx="2"/>
              </p:cNvCxnSpPr>
              <p:nvPr/>
            </p:nvCxnSpPr>
            <p:spPr>
              <a:xfrm rot="16200000" flipH="1">
                <a:off x="3925005" y="2241991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接點 7"/>
              <p:cNvCxnSpPr/>
              <p:nvPr/>
            </p:nvCxnSpPr>
            <p:spPr>
              <a:xfrm rot="5400000">
                <a:off x="4391937" y="2241991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30" name="文字方塊 8"/>
              <p:cNvSpPr txBox="1">
                <a:spLocks noChangeArrowheads="1"/>
              </p:cNvSpPr>
              <p:nvPr/>
            </p:nvSpPr>
            <p:spPr bwMode="auto">
              <a:xfrm>
                <a:off x="3268488" y="1772816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31" name="文字方塊 9"/>
              <p:cNvSpPr txBox="1">
                <a:spLocks noChangeArrowheads="1"/>
              </p:cNvSpPr>
              <p:nvPr/>
            </p:nvSpPr>
            <p:spPr bwMode="auto">
              <a:xfrm>
                <a:off x="3707904" y="1772816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32" name="文字方塊 10"/>
              <p:cNvSpPr txBox="1">
                <a:spLocks noChangeArrowheads="1"/>
              </p:cNvSpPr>
              <p:nvPr/>
            </p:nvSpPr>
            <p:spPr bwMode="auto">
              <a:xfrm>
                <a:off x="4139952" y="1772816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33" name="文字方塊 11"/>
              <p:cNvSpPr txBox="1">
                <a:spLocks noChangeArrowheads="1"/>
              </p:cNvSpPr>
              <p:nvPr/>
            </p:nvSpPr>
            <p:spPr bwMode="auto">
              <a:xfrm>
                <a:off x="4636640" y="1772816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34" name="文字方塊 12"/>
              <p:cNvSpPr txBox="1">
                <a:spLocks noChangeArrowheads="1"/>
              </p:cNvSpPr>
              <p:nvPr/>
            </p:nvSpPr>
            <p:spPr bwMode="auto">
              <a:xfrm>
                <a:off x="3266884" y="2113111"/>
                <a:ext cx="36901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P5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9535" name="文字方塊 13"/>
              <p:cNvSpPr txBox="1">
                <a:spLocks noChangeArrowheads="1"/>
              </p:cNvSpPr>
              <p:nvPr/>
            </p:nvSpPr>
            <p:spPr bwMode="auto">
              <a:xfrm>
                <a:off x="3707904" y="2113111"/>
                <a:ext cx="36901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P5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9536" name="文字方塊 14"/>
              <p:cNvSpPr txBox="1">
                <a:spLocks noChangeArrowheads="1"/>
              </p:cNvSpPr>
              <p:nvPr/>
            </p:nvSpPr>
            <p:spPr bwMode="auto">
              <a:xfrm>
                <a:off x="4139952" y="2113111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P1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9537" name="文字方塊 15"/>
              <p:cNvSpPr txBox="1">
                <a:spLocks noChangeArrowheads="1"/>
              </p:cNvSpPr>
              <p:nvPr/>
            </p:nvSpPr>
            <p:spPr bwMode="auto">
              <a:xfrm>
                <a:off x="4572000" y="2113111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P4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</p:grpSp>
        <p:cxnSp>
          <p:nvCxnSpPr>
            <p:cNvPr id="17" name="直線單箭頭接點 16"/>
            <p:cNvCxnSpPr/>
            <p:nvPr/>
          </p:nvCxnSpPr>
          <p:spPr>
            <a:xfrm rot="5400000">
              <a:off x="2721360" y="2544913"/>
              <a:ext cx="864064" cy="220210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單箭頭接點 17"/>
            <p:cNvCxnSpPr/>
            <p:nvPr/>
          </p:nvCxnSpPr>
          <p:spPr>
            <a:xfrm rot="16200000" flipH="1">
              <a:off x="5097995" y="2801696"/>
              <a:ext cx="934441" cy="1758909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470" name="群組 18"/>
            <p:cNvGrpSpPr>
              <a:grpSpLocks/>
            </p:cNvGrpSpPr>
            <p:nvPr/>
          </p:nvGrpSpPr>
          <p:grpSpPr bwMode="auto">
            <a:xfrm>
              <a:off x="467544" y="4149080"/>
              <a:ext cx="3483116" cy="667817"/>
              <a:chOff x="323528" y="3356992"/>
              <a:chExt cx="3483116" cy="667817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323528" y="3665156"/>
                <a:ext cx="3454506" cy="35970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21" name="直線接點 20"/>
              <p:cNvCxnSpPr/>
              <p:nvPr/>
            </p:nvCxnSpPr>
            <p:spPr>
              <a:xfrm rot="5400000">
                <a:off x="2304227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/>
              <p:cNvCxnSpPr>
                <a:stCxn id="20" idx="0"/>
                <a:endCxn id="20" idx="2"/>
              </p:cNvCxnSpPr>
              <p:nvPr/>
            </p:nvCxnSpPr>
            <p:spPr>
              <a:xfrm rot="16200000" flipH="1">
                <a:off x="1870930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接點 22"/>
              <p:cNvCxnSpPr/>
              <p:nvPr/>
            </p:nvCxnSpPr>
            <p:spPr>
              <a:xfrm rot="5400000">
                <a:off x="3166865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12" name="文字方塊 23"/>
              <p:cNvSpPr txBox="1">
                <a:spLocks noChangeArrowheads="1"/>
              </p:cNvSpPr>
              <p:nvPr/>
            </p:nvSpPr>
            <p:spPr bwMode="auto">
              <a:xfrm>
                <a:off x="205172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13" name="文字方塊 24"/>
              <p:cNvSpPr txBox="1">
                <a:spLocks noChangeArrowheads="1"/>
              </p:cNvSpPr>
              <p:nvPr/>
            </p:nvSpPr>
            <p:spPr bwMode="auto">
              <a:xfrm>
                <a:off x="2483768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14" name="文字方塊 25"/>
              <p:cNvSpPr txBox="1">
                <a:spLocks noChangeArrowheads="1"/>
              </p:cNvSpPr>
              <p:nvPr/>
            </p:nvSpPr>
            <p:spPr bwMode="auto">
              <a:xfrm>
                <a:off x="288908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15" name="文字方塊 26"/>
              <p:cNvSpPr txBox="1">
                <a:spLocks noChangeArrowheads="1"/>
              </p:cNvSpPr>
              <p:nvPr/>
            </p:nvSpPr>
            <p:spPr bwMode="auto">
              <a:xfrm>
                <a:off x="334786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cxnSp>
            <p:nvCxnSpPr>
              <p:cNvPr id="28" name="直線接點 27"/>
              <p:cNvCxnSpPr/>
              <p:nvPr/>
            </p:nvCxnSpPr>
            <p:spPr>
              <a:xfrm rot="5400000">
                <a:off x="2735546" y="3825458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接點 28"/>
              <p:cNvCxnSpPr/>
              <p:nvPr/>
            </p:nvCxnSpPr>
            <p:spPr>
              <a:xfrm rot="5400000">
                <a:off x="574996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/>
              <p:cNvCxnSpPr/>
              <p:nvPr/>
            </p:nvCxnSpPr>
            <p:spPr>
              <a:xfrm rot="5400000">
                <a:off x="1439611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接點 30"/>
              <p:cNvCxnSpPr/>
              <p:nvPr/>
            </p:nvCxnSpPr>
            <p:spPr>
              <a:xfrm rot="5400000">
                <a:off x="1008293" y="3825458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20" name="文字方塊 31"/>
              <p:cNvSpPr txBox="1">
                <a:spLocks noChangeArrowheads="1"/>
              </p:cNvSpPr>
              <p:nvPr/>
            </p:nvSpPr>
            <p:spPr bwMode="auto">
              <a:xfrm>
                <a:off x="323528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21" name="文字方塊 32"/>
              <p:cNvSpPr txBox="1">
                <a:spLocks noChangeArrowheads="1"/>
              </p:cNvSpPr>
              <p:nvPr/>
            </p:nvSpPr>
            <p:spPr bwMode="auto">
              <a:xfrm>
                <a:off x="76294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22" name="文字方塊 33"/>
              <p:cNvSpPr txBox="1">
                <a:spLocks noChangeArrowheads="1"/>
              </p:cNvSpPr>
              <p:nvPr/>
            </p:nvSpPr>
            <p:spPr bwMode="auto">
              <a:xfrm>
                <a:off x="1194992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23" name="文字方塊 34"/>
              <p:cNvSpPr txBox="1">
                <a:spLocks noChangeArrowheads="1"/>
              </p:cNvSpPr>
              <p:nvPr/>
            </p:nvSpPr>
            <p:spPr bwMode="auto">
              <a:xfrm>
                <a:off x="159294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24" name="文字方塊 35"/>
              <p:cNvSpPr txBox="1">
                <a:spLocks noChangeArrowheads="1"/>
              </p:cNvSpPr>
              <p:nvPr/>
            </p:nvSpPr>
            <p:spPr bwMode="auto">
              <a:xfrm>
                <a:off x="383358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P6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9525" name="文字方塊 36"/>
              <p:cNvSpPr txBox="1">
                <a:spLocks noChangeArrowheads="1"/>
              </p:cNvSpPr>
              <p:nvPr/>
            </p:nvSpPr>
            <p:spPr bwMode="auto">
              <a:xfrm>
                <a:off x="815406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P6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</p:grpSp>
        <p:grpSp>
          <p:nvGrpSpPr>
            <p:cNvPr id="19471" name="群組 37"/>
            <p:cNvGrpSpPr>
              <a:grpSpLocks/>
            </p:cNvGrpSpPr>
            <p:nvPr/>
          </p:nvGrpSpPr>
          <p:grpSpPr bwMode="auto">
            <a:xfrm>
              <a:off x="4427984" y="4149080"/>
              <a:ext cx="3483116" cy="667817"/>
              <a:chOff x="4788024" y="3356992"/>
              <a:chExt cx="3483116" cy="667817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4788592" y="3665156"/>
                <a:ext cx="3454506" cy="35970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40" name="直線接點 39"/>
              <p:cNvCxnSpPr/>
              <p:nvPr/>
            </p:nvCxnSpPr>
            <p:spPr>
              <a:xfrm rot="5400000">
                <a:off x="6769292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接點 40"/>
              <p:cNvCxnSpPr>
                <a:stCxn id="39" idx="0"/>
                <a:endCxn id="39" idx="2"/>
              </p:cNvCxnSpPr>
              <p:nvPr/>
            </p:nvCxnSpPr>
            <p:spPr>
              <a:xfrm rot="16200000" flipH="1">
                <a:off x="6335994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 41"/>
              <p:cNvCxnSpPr/>
              <p:nvPr/>
            </p:nvCxnSpPr>
            <p:spPr>
              <a:xfrm rot="5400000">
                <a:off x="7631929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91" name="文字方塊 42"/>
              <p:cNvSpPr txBox="1">
                <a:spLocks noChangeArrowheads="1"/>
              </p:cNvSpPr>
              <p:nvPr/>
            </p:nvSpPr>
            <p:spPr bwMode="auto">
              <a:xfrm>
                <a:off x="6516216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492" name="文字方塊 43"/>
              <p:cNvSpPr txBox="1">
                <a:spLocks noChangeArrowheads="1"/>
              </p:cNvSpPr>
              <p:nvPr/>
            </p:nvSpPr>
            <p:spPr bwMode="auto">
              <a:xfrm>
                <a:off x="694826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493" name="文字方塊 44"/>
              <p:cNvSpPr txBox="1">
                <a:spLocks noChangeArrowheads="1"/>
              </p:cNvSpPr>
              <p:nvPr/>
            </p:nvSpPr>
            <p:spPr bwMode="auto">
              <a:xfrm>
                <a:off x="735358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494" name="文字方塊 45"/>
              <p:cNvSpPr txBox="1">
                <a:spLocks noChangeArrowheads="1"/>
              </p:cNvSpPr>
              <p:nvPr/>
            </p:nvSpPr>
            <p:spPr bwMode="auto">
              <a:xfrm>
                <a:off x="781236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cxnSp>
            <p:nvCxnSpPr>
              <p:cNvPr id="47" name="直線接點 46"/>
              <p:cNvCxnSpPr/>
              <p:nvPr/>
            </p:nvCxnSpPr>
            <p:spPr>
              <a:xfrm rot="5400000">
                <a:off x="7200610" y="3825458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 rot="5400000">
                <a:off x="5040060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 rot="5400000">
                <a:off x="5904676" y="3845007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/>
              <p:cNvCxnSpPr/>
              <p:nvPr/>
            </p:nvCxnSpPr>
            <p:spPr>
              <a:xfrm rot="5400000">
                <a:off x="5473357" y="3825458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99" name="文字方塊 50"/>
              <p:cNvSpPr txBox="1">
                <a:spLocks noChangeArrowheads="1"/>
              </p:cNvSpPr>
              <p:nvPr/>
            </p:nvSpPr>
            <p:spPr bwMode="auto">
              <a:xfrm>
                <a:off x="4788024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00" name="文字方塊 51"/>
              <p:cNvSpPr txBox="1">
                <a:spLocks noChangeArrowheads="1"/>
              </p:cNvSpPr>
              <p:nvPr/>
            </p:nvSpPr>
            <p:spPr bwMode="auto">
              <a:xfrm>
                <a:off x="5227440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01" name="文字方塊 52"/>
              <p:cNvSpPr txBox="1">
                <a:spLocks noChangeArrowheads="1"/>
              </p:cNvSpPr>
              <p:nvPr/>
            </p:nvSpPr>
            <p:spPr bwMode="auto">
              <a:xfrm>
                <a:off x="5659488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02" name="文字方塊 53"/>
              <p:cNvSpPr txBox="1">
                <a:spLocks noChangeArrowheads="1"/>
              </p:cNvSpPr>
              <p:nvPr/>
            </p:nvSpPr>
            <p:spPr bwMode="auto">
              <a:xfrm>
                <a:off x="6057436" y="3356992"/>
                <a:ext cx="4587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503" name="文字方塊 54"/>
              <p:cNvSpPr txBox="1">
                <a:spLocks noChangeArrowheads="1"/>
              </p:cNvSpPr>
              <p:nvPr/>
            </p:nvSpPr>
            <p:spPr bwMode="auto">
              <a:xfrm>
                <a:off x="5220072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P3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9504" name="文字方塊 55"/>
              <p:cNvSpPr txBox="1">
                <a:spLocks noChangeArrowheads="1"/>
              </p:cNvSpPr>
              <p:nvPr/>
            </p:nvSpPr>
            <p:spPr bwMode="auto">
              <a:xfrm>
                <a:off x="6516216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P2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9505" name="文字方塊 56"/>
              <p:cNvSpPr txBox="1">
                <a:spLocks noChangeArrowheads="1"/>
              </p:cNvSpPr>
              <p:nvPr/>
            </p:nvSpPr>
            <p:spPr bwMode="auto">
              <a:xfrm>
                <a:off x="6948264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P2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9506" name="文字方塊 57"/>
              <p:cNvSpPr txBox="1">
                <a:spLocks noChangeArrowheads="1"/>
              </p:cNvSpPr>
              <p:nvPr/>
            </p:nvSpPr>
            <p:spPr bwMode="auto">
              <a:xfrm>
                <a:off x="7380312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P2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9507" name="文字方塊 58"/>
              <p:cNvSpPr txBox="1">
                <a:spLocks noChangeArrowheads="1"/>
              </p:cNvSpPr>
              <p:nvPr/>
            </p:nvSpPr>
            <p:spPr bwMode="auto">
              <a:xfrm>
                <a:off x="7812360" y="3717032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P2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</p:grpSp>
        <p:cxnSp>
          <p:nvCxnSpPr>
            <p:cNvPr id="60" name="直線單箭頭接點 59"/>
            <p:cNvCxnSpPr/>
            <p:nvPr/>
          </p:nvCxnSpPr>
          <p:spPr>
            <a:xfrm rot="16200000" flipH="1">
              <a:off x="1176681" y="4353145"/>
              <a:ext cx="627521" cy="155512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473" name="群組 60"/>
            <p:cNvGrpSpPr>
              <a:grpSpLocks/>
            </p:cNvGrpSpPr>
            <p:nvPr/>
          </p:nvGrpSpPr>
          <p:grpSpPr bwMode="auto">
            <a:xfrm>
              <a:off x="1187624" y="5445224"/>
              <a:ext cx="1800200" cy="648072"/>
              <a:chOff x="539552" y="4797152"/>
              <a:chExt cx="1800200" cy="648072"/>
            </a:xfrm>
          </p:grpSpPr>
          <p:sp>
            <p:nvSpPr>
              <p:cNvPr id="62" name="矩形 61"/>
              <p:cNvSpPr/>
              <p:nvPr/>
            </p:nvSpPr>
            <p:spPr>
              <a:xfrm>
                <a:off x="539655" y="5085719"/>
                <a:ext cx="1800458" cy="35970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63" name="直線接點 62"/>
              <p:cNvCxnSpPr/>
              <p:nvPr/>
            </p:nvCxnSpPr>
            <p:spPr>
              <a:xfrm rot="5400000">
                <a:off x="791124" y="5265569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/>
              <p:cNvCxnSpPr>
                <a:stCxn id="62" idx="0"/>
                <a:endCxn id="62" idx="2"/>
              </p:cNvCxnSpPr>
              <p:nvPr/>
            </p:nvCxnSpPr>
            <p:spPr>
              <a:xfrm rot="16200000" flipH="1">
                <a:off x="1260033" y="5265569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接點 64"/>
              <p:cNvCxnSpPr/>
              <p:nvPr/>
            </p:nvCxnSpPr>
            <p:spPr>
              <a:xfrm rot="5400000">
                <a:off x="1728945" y="5265569"/>
                <a:ext cx="35970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81" name="文字方塊 65"/>
              <p:cNvSpPr txBox="1">
                <a:spLocks noChangeArrowheads="1"/>
              </p:cNvSpPr>
              <p:nvPr/>
            </p:nvSpPr>
            <p:spPr bwMode="auto">
              <a:xfrm>
                <a:off x="604192" y="4797152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482" name="文字方塊 66"/>
              <p:cNvSpPr txBox="1">
                <a:spLocks noChangeArrowheads="1"/>
              </p:cNvSpPr>
              <p:nvPr/>
            </p:nvSpPr>
            <p:spPr bwMode="auto">
              <a:xfrm>
                <a:off x="1043608" y="4797152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01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483" name="文字方塊 67"/>
              <p:cNvSpPr txBox="1">
                <a:spLocks noChangeArrowheads="1"/>
              </p:cNvSpPr>
              <p:nvPr/>
            </p:nvSpPr>
            <p:spPr bwMode="auto">
              <a:xfrm>
                <a:off x="1475656" y="4797152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10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484" name="文字方塊 68"/>
              <p:cNvSpPr txBox="1">
                <a:spLocks noChangeArrowheads="1"/>
              </p:cNvSpPr>
              <p:nvPr/>
            </p:nvSpPr>
            <p:spPr bwMode="auto">
              <a:xfrm>
                <a:off x="1972344" y="4797152"/>
                <a:ext cx="36740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>
                    <a:latin typeface="Calibri" pitchFamily="34" charset="0"/>
                  </a:rPr>
                  <a:t>11</a:t>
                </a:r>
                <a:endParaRPr kumimoji="0" lang="zh-TW" altLang="en-US" sz="1400">
                  <a:latin typeface="Calibri" pitchFamily="34" charset="0"/>
                </a:endParaRPr>
              </a:p>
            </p:txBody>
          </p:sp>
          <p:sp>
            <p:nvSpPr>
              <p:cNvPr id="19485" name="文字方塊 69"/>
              <p:cNvSpPr txBox="1">
                <a:spLocks noChangeArrowheads="1"/>
              </p:cNvSpPr>
              <p:nvPr/>
            </p:nvSpPr>
            <p:spPr bwMode="auto">
              <a:xfrm>
                <a:off x="602588" y="5137447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P8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  <p:sp>
            <p:nvSpPr>
              <p:cNvPr id="19486" name="文字方塊 70"/>
              <p:cNvSpPr txBox="1">
                <a:spLocks noChangeArrowheads="1"/>
              </p:cNvSpPr>
              <p:nvPr/>
            </p:nvSpPr>
            <p:spPr bwMode="auto">
              <a:xfrm>
                <a:off x="1043608" y="5137447"/>
                <a:ext cx="3722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en-US" altLang="zh-TW" sz="1400" b="1">
                    <a:latin typeface="Calibri" pitchFamily="34" charset="0"/>
                  </a:rPr>
                  <a:t>P7</a:t>
                </a:r>
                <a:endParaRPr kumimoji="0" lang="zh-TW" altLang="en-US" sz="1400" b="1">
                  <a:latin typeface="Calibri" pitchFamily="34" charset="0"/>
                </a:endParaRPr>
              </a:p>
            </p:txBody>
          </p:sp>
        </p:grpSp>
        <p:sp>
          <p:nvSpPr>
            <p:cNvPr id="19474" name="文字方塊 71"/>
            <p:cNvSpPr txBox="1">
              <a:spLocks noChangeArrowheads="1"/>
            </p:cNvSpPr>
            <p:nvPr/>
          </p:nvSpPr>
          <p:spPr bwMode="auto">
            <a:xfrm>
              <a:off x="5004048" y="2924944"/>
              <a:ext cx="1093222" cy="379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smtClean="0">
                  <a:latin typeface="Calibri" pitchFamily="34" charset="0"/>
                </a:rPr>
                <a:t>Stride </a:t>
              </a:r>
              <a:r>
                <a:rPr kumimoji="0" lang="en-US" altLang="zh-TW" sz="1400" dirty="0">
                  <a:latin typeface="Calibri" pitchFamily="34" charset="0"/>
                </a:rPr>
                <a:t>= 2</a:t>
              </a:r>
              <a:endParaRPr kumimoji="0" lang="zh-TW" altLang="en-US" sz="1400" dirty="0">
                <a:latin typeface="Calibri" pitchFamily="34" charset="0"/>
              </a:endParaRPr>
            </a:p>
          </p:txBody>
        </p:sp>
        <p:sp>
          <p:nvSpPr>
            <p:cNvPr id="19475" name="文字方塊 72"/>
            <p:cNvSpPr txBox="1">
              <a:spLocks noChangeArrowheads="1"/>
            </p:cNvSpPr>
            <p:nvPr/>
          </p:nvSpPr>
          <p:spPr bwMode="auto">
            <a:xfrm>
              <a:off x="7956376" y="4509120"/>
              <a:ext cx="1093222" cy="379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dirty="0" smtClean="0">
                  <a:latin typeface="Calibri" pitchFamily="34" charset="0"/>
                </a:rPr>
                <a:t>Stride </a:t>
              </a:r>
              <a:r>
                <a:rPr kumimoji="0" lang="en-US" altLang="zh-TW" sz="1400" dirty="0">
                  <a:latin typeface="Calibri" pitchFamily="34" charset="0"/>
                </a:rPr>
                <a:t>= 3</a:t>
              </a:r>
              <a:endParaRPr kumimoji="0" lang="zh-TW" altLang="en-US" sz="1400" dirty="0">
                <a:latin typeface="Calibri" pitchFamily="34" charset="0"/>
              </a:endParaRPr>
            </a:p>
          </p:txBody>
        </p:sp>
        <p:sp>
          <p:nvSpPr>
            <p:cNvPr id="19476" name="文字方塊 73"/>
            <p:cNvSpPr txBox="1">
              <a:spLocks noChangeArrowheads="1"/>
            </p:cNvSpPr>
            <p:nvPr/>
          </p:nvSpPr>
          <p:spPr bwMode="auto">
            <a:xfrm>
              <a:off x="3059832" y="5805265"/>
              <a:ext cx="1093222" cy="379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dirty="0" smtClean="0">
                  <a:latin typeface="Calibri" pitchFamily="34" charset="0"/>
                </a:rPr>
                <a:t>Stride </a:t>
              </a:r>
              <a:r>
                <a:rPr kumimoji="0" lang="en-US" altLang="zh-TW" sz="1400" dirty="0">
                  <a:latin typeface="Calibri" pitchFamily="34" charset="0"/>
                </a:rPr>
                <a:t>= 2</a:t>
              </a:r>
              <a:endParaRPr kumimoji="0" lang="zh-TW" altLang="en-US" sz="1400" dirty="0">
                <a:latin typeface="Calibri" pitchFamily="34" charset="0"/>
              </a:endParaRPr>
            </a:p>
          </p:txBody>
        </p:sp>
      </p:grpSp>
      <p:sp>
        <p:nvSpPr>
          <p:cNvPr id="76" name="投影片編號版面配置區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3786F-24C3-473E-B7D9-922F49A2A47A}" type="slidenum">
              <a:rPr lang="zh-TW" altLang="en-US"/>
              <a:pPr>
                <a:defRPr/>
              </a:pPr>
              <a:t>15</a:t>
            </a:fld>
            <a:endParaRPr lang="zh-TW" altLang="en-US"/>
          </a:p>
        </p:txBody>
      </p:sp>
      <p:sp>
        <p:nvSpPr>
          <p:cNvPr id="19461" name="文字方塊 76"/>
          <p:cNvSpPr txBox="1">
            <a:spLocks noChangeArrowheads="1"/>
          </p:cNvSpPr>
          <p:nvPr/>
        </p:nvSpPr>
        <p:spPr bwMode="auto">
          <a:xfrm>
            <a:off x="2830513" y="321310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1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78" name="文字方塊 77"/>
          <p:cNvSpPr txBox="1">
            <a:spLocks noChangeArrowheads="1"/>
          </p:cNvSpPr>
          <p:nvPr/>
        </p:nvSpPr>
        <p:spPr bwMode="auto">
          <a:xfrm>
            <a:off x="1893888" y="3213100"/>
            <a:ext cx="419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10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79" name="文字方塊 78"/>
          <p:cNvSpPr txBox="1">
            <a:spLocks noChangeArrowheads="1"/>
          </p:cNvSpPr>
          <p:nvPr/>
        </p:nvSpPr>
        <p:spPr bwMode="auto">
          <a:xfrm>
            <a:off x="2151063" y="3213100"/>
            <a:ext cx="534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000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80" name="文字方塊 79"/>
          <p:cNvSpPr txBox="1">
            <a:spLocks noChangeArrowheads="1"/>
          </p:cNvSpPr>
          <p:nvPr/>
        </p:nvSpPr>
        <p:spPr bwMode="auto">
          <a:xfrm>
            <a:off x="2541588" y="3213100"/>
            <a:ext cx="419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01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19465" name="文字方塊 80"/>
          <p:cNvSpPr txBox="1">
            <a:spLocks noChangeArrowheads="1"/>
          </p:cNvSpPr>
          <p:nvPr/>
        </p:nvSpPr>
        <p:spPr bwMode="auto">
          <a:xfrm>
            <a:off x="611188" y="3213100"/>
            <a:ext cx="139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IP Address</a:t>
            </a:r>
            <a:r>
              <a:rPr kumimoji="0" lang="zh-TW" altLang="en-US">
                <a:latin typeface="Calibri" pitchFamily="34" charset="0"/>
              </a:rPr>
              <a:t>：</a:t>
            </a:r>
          </a:p>
        </p:txBody>
      </p:sp>
      <p:sp>
        <p:nvSpPr>
          <p:cNvPr id="19466" name="文字方塊 81"/>
          <p:cNvSpPr txBox="1">
            <a:spLocks noChangeArrowheads="1"/>
          </p:cNvSpPr>
          <p:nvPr/>
        </p:nvSpPr>
        <p:spPr bwMode="auto">
          <a:xfrm>
            <a:off x="611188" y="3716338"/>
            <a:ext cx="1539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Matching</a:t>
            </a:r>
            <a:r>
              <a:rPr kumimoji="0" lang="zh-TW" altLang="en-US">
                <a:latin typeface="Calibri" pitchFamily="34" charset="0"/>
              </a:rPr>
              <a:t>：</a:t>
            </a:r>
            <a:r>
              <a:rPr kumimoji="0" lang="en-US" altLang="zh-TW" b="1">
                <a:latin typeface="Calibri" pitchFamily="34" charset="0"/>
              </a:rPr>
              <a:t>P7</a:t>
            </a:r>
            <a:endParaRPr kumimoji="0" lang="zh-TW" altLang="en-US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01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build="allAtOnce"/>
      <p:bldP spid="79" grpId="0"/>
      <p:bldP spid="79" grpId="1"/>
      <p:bldP spid="80" grpId="0"/>
      <p:bldP spid="8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200" smtClean="0"/>
              <a:t/>
            </a:r>
            <a:br>
              <a:rPr lang="en-US" altLang="zh-TW" sz="3200" smtClean="0"/>
            </a:br>
            <a:r>
              <a:rPr lang="en-US" altLang="zh-TW" sz="3200" smtClean="0"/>
              <a:t>Insertion and Deletion</a:t>
            </a:r>
            <a:endParaRPr lang="zh-TW" altLang="en-US" sz="32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F86D6-E413-44C1-8149-676713A19169}" type="slidenum">
              <a:rPr lang="zh-TW" altLang="en-US"/>
              <a:pPr>
                <a:defRPr/>
              </a:pPr>
              <a:t>16</a:t>
            </a:fld>
            <a:endParaRPr lang="zh-TW" altLang="en-US"/>
          </a:p>
        </p:txBody>
      </p:sp>
      <p:sp>
        <p:nvSpPr>
          <p:cNvPr id="65" name="矩形 64"/>
          <p:cNvSpPr/>
          <p:nvPr/>
        </p:nvSpPr>
        <p:spPr>
          <a:xfrm>
            <a:off x="4630738" y="3255963"/>
            <a:ext cx="1303337" cy="3254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66" name="直線接點 5"/>
          <p:cNvCxnSpPr/>
          <p:nvPr/>
        </p:nvCxnSpPr>
        <p:spPr>
          <a:xfrm rot="5400000">
            <a:off x="4780756" y="3418682"/>
            <a:ext cx="325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"/>
          <p:cNvCxnSpPr>
            <a:stCxn id="65" idx="0"/>
            <a:endCxn id="65" idx="2"/>
          </p:cNvCxnSpPr>
          <p:nvPr/>
        </p:nvCxnSpPr>
        <p:spPr>
          <a:xfrm rot="16200000" flipH="1">
            <a:off x="5120481" y="3418682"/>
            <a:ext cx="325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 rot="5400000">
            <a:off x="5458619" y="3418682"/>
            <a:ext cx="325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7" name="文字方塊 8"/>
          <p:cNvSpPr txBox="1">
            <a:spLocks noChangeArrowheads="1"/>
          </p:cNvSpPr>
          <p:nvPr/>
        </p:nvSpPr>
        <p:spPr bwMode="auto">
          <a:xfrm>
            <a:off x="4676775" y="2997200"/>
            <a:ext cx="2667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>
                <a:latin typeface="Calibri" pitchFamily="34" charset="0"/>
              </a:rPr>
              <a:t>00</a:t>
            </a:r>
            <a:endParaRPr kumimoji="0" lang="zh-TW" altLang="en-US" sz="1400">
              <a:latin typeface="Calibri" pitchFamily="34" charset="0"/>
            </a:endParaRPr>
          </a:p>
        </p:txBody>
      </p:sp>
      <p:sp>
        <p:nvSpPr>
          <p:cNvPr id="20488" name="文字方塊 9"/>
          <p:cNvSpPr txBox="1">
            <a:spLocks noChangeArrowheads="1"/>
          </p:cNvSpPr>
          <p:nvPr/>
        </p:nvSpPr>
        <p:spPr bwMode="auto">
          <a:xfrm>
            <a:off x="4995863" y="2997200"/>
            <a:ext cx="2667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>
                <a:latin typeface="Calibri" pitchFamily="34" charset="0"/>
              </a:rPr>
              <a:t>01</a:t>
            </a:r>
            <a:endParaRPr kumimoji="0" lang="zh-TW" altLang="en-US" sz="1400">
              <a:latin typeface="Calibri" pitchFamily="34" charset="0"/>
            </a:endParaRPr>
          </a:p>
        </p:txBody>
      </p:sp>
      <p:sp>
        <p:nvSpPr>
          <p:cNvPr id="20489" name="文字方塊 10"/>
          <p:cNvSpPr txBox="1">
            <a:spLocks noChangeArrowheads="1"/>
          </p:cNvSpPr>
          <p:nvPr/>
        </p:nvSpPr>
        <p:spPr bwMode="auto">
          <a:xfrm>
            <a:off x="5308600" y="2997200"/>
            <a:ext cx="2667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>
                <a:latin typeface="Calibri" pitchFamily="34" charset="0"/>
              </a:rPr>
              <a:t>10</a:t>
            </a:r>
            <a:endParaRPr kumimoji="0" lang="zh-TW" altLang="en-US" sz="1400">
              <a:latin typeface="Calibri" pitchFamily="34" charset="0"/>
            </a:endParaRPr>
          </a:p>
        </p:txBody>
      </p:sp>
      <p:sp>
        <p:nvSpPr>
          <p:cNvPr id="20490" name="文字方塊 11"/>
          <p:cNvSpPr txBox="1">
            <a:spLocks noChangeArrowheads="1"/>
          </p:cNvSpPr>
          <p:nvPr/>
        </p:nvSpPr>
        <p:spPr bwMode="auto">
          <a:xfrm>
            <a:off x="5668963" y="2997200"/>
            <a:ext cx="2651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>
                <a:latin typeface="Calibri" pitchFamily="34" charset="0"/>
              </a:rPr>
              <a:t>11</a:t>
            </a:r>
            <a:endParaRPr kumimoji="0" lang="zh-TW" altLang="en-US" sz="1400">
              <a:latin typeface="Calibri" pitchFamily="34" charset="0"/>
            </a:endParaRPr>
          </a:p>
        </p:txBody>
      </p:sp>
      <p:sp>
        <p:nvSpPr>
          <p:cNvPr id="20491" name="文字方塊 12"/>
          <p:cNvSpPr txBox="1">
            <a:spLocks noChangeArrowheads="1"/>
          </p:cNvSpPr>
          <p:nvPr/>
        </p:nvSpPr>
        <p:spPr bwMode="auto">
          <a:xfrm>
            <a:off x="4676775" y="3303588"/>
            <a:ext cx="2667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 b="1">
                <a:latin typeface="Calibri" pitchFamily="34" charset="0"/>
              </a:rPr>
              <a:t>P5</a:t>
            </a:r>
            <a:endParaRPr kumimoji="0" lang="zh-TW" altLang="en-US" sz="1400" b="1">
              <a:latin typeface="Calibri" pitchFamily="34" charset="0"/>
            </a:endParaRPr>
          </a:p>
        </p:txBody>
      </p:sp>
      <p:sp>
        <p:nvSpPr>
          <p:cNvPr id="20492" name="文字方塊 13"/>
          <p:cNvSpPr txBox="1">
            <a:spLocks noChangeArrowheads="1"/>
          </p:cNvSpPr>
          <p:nvPr/>
        </p:nvSpPr>
        <p:spPr bwMode="auto">
          <a:xfrm>
            <a:off x="4995863" y="3303588"/>
            <a:ext cx="2667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 b="1">
                <a:latin typeface="Calibri" pitchFamily="34" charset="0"/>
              </a:rPr>
              <a:t>P5</a:t>
            </a:r>
            <a:endParaRPr kumimoji="0" lang="zh-TW" altLang="en-US" sz="1400" b="1">
              <a:latin typeface="Calibri" pitchFamily="34" charset="0"/>
            </a:endParaRPr>
          </a:p>
        </p:txBody>
      </p:sp>
      <p:sp>
        <p:nvSpPr>
          <p:cNvPr id="75" name="文字方塊 14"/>
          <p:cNvSpPr txBox="1">
            <a:spLocks noChangeArrowheads="1"/>
          </p:cNvSpPr>
          <p:nvPr/>
        </p:nvSpPr>
        <p:spPr bwMode="auto">
          <a:xfrm>
            <a:off x="5308600" y="3303588"/>
            <a:ext cx="2698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 b="1">
                <a:latin typeface="Calibri" pitchFamily="34" charset="0"/>
              </a:rPr>
              <a:t>P1</a:t>
            </a:r>
            <a:endParaRPr kumimoji="0" lang="zh-TW" altLang="en-US" sz="1400" b="1">
              <a:latin typeface="Calibri" pitchFamily="34" charset="0"/>
            </a:endParaRPr>
          </a:p>
        </p:txBody>
      </p:sp>
      <p:sp>
        <p:nvSpPr>
          <p:cNvPr id="20494" name="文字方塊 15"/>
          <p:cNvSpPr txBox="1">
            <a:spLocks noChangeArrowheads="1"/>
          </p:cNvSpPr>
          <p:nvPr/>
        </p:nvSpPr>
        <p:spPr bwMode="auto">
          <a:xfrm>
            <a:off x="5621338" y="3303588"/>
            <a:ext cx="2698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 b="1">
                <a:latin typeface="Calibri" pitchFamily="34" charset="0"/>
              </a:rPr>
              <a:t>P4</a:t>
            </a:r>
            <a:endParaRPr kumimoji="0" lang="zh-TW" altLang="en-US" sz="1400" b="1">
              <a:latin typeface="Calibri" pitchFamily="34" charset="0"/>
            </a:endParaRPr>
          </a:p>
        </p:txBody>
      </p:sp>
      <p:cxnSp>
        <p:nvCxnSpPr>
          <p:cNvPr id="7" name="直線單箭頭接點 6"/>
          <p:cNvCxnSpPr/>
          <p:nvPr/>
        </p:nvCxnSpPr>
        <p:spPr>
          <a:xfrm rot="5400000">
            <a:off x="4256881" y="3172619"/>
            <a:ext cx="777875" cy="159543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/>
          <p:nvPr/>
        </p:nvCxnSpPr>
        <p:spPr>
          <a:xfrm rot="16200000" flipH="1">
            <a:off x="5972175" y="3365500"/>
            <a:ext cx="842963" cy="127476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97" name="群組 18"/>
          <p:cNvGrpSpPr>
            <a:grpSpLocks/>
          </p:cNvGrpSpPr>
          <p:nvPr/>
        </p:nvGrpSpPr>
        <p:grpSpPr bwMode="auto">
          <a:xfrm>
            <a:off x="2627313" y="4424363"/>
            <a:ext cx="2597150" cy="601662"/>
            <a:chOff x="224154" y="3356992"/>
            <a:chExt cx="3582490" cy="667817"/>
          </a:xfrm>
        </p:grpSpPr>
        <p:sp>
          <p:nvSpPr>
            <p:cNvPr id="47" name="矩形 46"/>
            <p:cNvSpPr/>
            <p:nvPr/>
          </p:nvSpPr>
          <p:spPr>
            <a:xfrm>
              <a:off x="322694" y="3665350"/>
              <a:ext cx="3457673" cy="3594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cxnSp>
          <p:nvCxnSpPr>
            <p:cNvPr id="48" name="直線接點 47"/>
            <p:cNvCxnSpPr/>
            <p:nvPr/>
          </p:nvCxnSpPr>
          <p:spPr>
            <a:xfrm rot="5400000">
              <a:off x="2304284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>
              <a:stCxn id="47" idx="0"/>
              <a:endCxn id="47" idx="2"/>
            </p:cNvCxnSpPr>
            <p:nvPr/>
          </p:nvCxnSpPr>
          <p:spPr>
            <a:xfrm rot="16200000" flipH="1">
              <a:off x="1872895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rot="5400000">
              <a:off x="3167060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55" name="文字方塊 50"/>
            <p:cNvSpPr txBox="1">
              <a:spLocks noChangeArrowheads="1"/>
            </p:cNvSpPr>
            <p:nvPr/>
          </p:nvSpPr>
          <p:spPr bwMode="auto">
            <a:xfrm>
              <a:off x="2051720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100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56" name="文字方塊 51"/>
            <p:cNvSpPr txBox="1">
              <a:spLocks noChangeArrowheads="1"/>
            </p:cNvSpPr>
            <p:nvPr/>
          </p:nvSpPr>
          <p:spPr bwMode="auto">
            <a:xfrm>
              <a:off x="2483768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101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57" name="文字方塊 52"/>
            <p:cNvSpPr txBox="1">
              <a:spLocks noChangeArrowheads="1"/>
            </p:cNvSpPr>
            <p:nvPr/>
          </p:nvSpPr>
          <p:spPr bwMode="auto">
            <a:xfrm>
              <a:off x="2889084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110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58" name="文字方塊 53"/>
            <p:cNvSpPr txBox="1">
              <a:spLocks noChangeArrowheads="1"/>
            </p:cNvSpPr>
            <p:nvPr/>
          </p:nvSpPr>
          <p:spPr bwMode="auto">
            <a:xfrm>
              <a:off x="3347864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111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cxnSp>
          <p:nvCxnSpPr>
            <p:cNvPr id="55" name="直線接點 54"/>
            <p:cNvCxnSpPr/>
            <p:nvPr/>
          </p:nvCxnSpPr>
          <p:spPr>
            <a:xfrm rot="5400000">
              <a:off x="2734790" y="3824816"/>
              <a:ext cx="36122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rot="5400000">
              <a:off x="576542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rot="5400000">
              <a:off x="1439318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 rot="5400000">
              <a:off x="1007049" y="3824816"/>
              <a:ext cx="36122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63" name="文字方塊 58"/>
            <p:cNvSpPr txBox="1">
              <a:spLocks noChangeArrowheads="1"/>
            </p:cNvSpPr>
            <p:nvPr/>
          </p:nvSpPr>
          <p:spPr bwMode="auto">
            <a:xfrm>
              <a:off x="224154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000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64" name="文字方塊 59"/>
            <p:cNvSpPr txBox="1">
              <a:spLocks noChangeArrowheads="1"/>
            </p:cNvSpPr>
            <p:nvPr/>
          </p:nvSpPr>
          <p:spPr bwMode="auto">
            <a:xfrm>
              <a:off x="721023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001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65" name="文字方塊 60"/>
            <p:cNvSpPr txBox="1">
              <a:spLocks noChangeArrowheads="1"/>
            </p:cNvSpPr>
            <p:nvPr/>
          </p:nvSpPr>
          <p:spPr bwMode="auto">
            <a:xfrm>
              <a:off x="1156607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010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66" name="文字方塊 61"/>
            <p:cNvSpPr txBox="1">
              <a:spLocks noChangeArrowheads="1"/>
            </p:cNvSpPr>
            <p:nvPr/>
          </p:nvSpPr>
          <p:spPr bwMode="auto">
            <a:xfrm>
              <a:off x="1592940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011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67" name="文字方塊 62"/>
            <p:cNvSpPr txBox="1">
              <a:spLocks noChangeArrowheads="1"/>
            </p:cNvSpPr>
            <p:nvPr/>
          </p:nvSpPr>
          <p:spPr bwMode="auto">
            <a:xfrm>
              <a:off x="383358" y="3717032"/>
              <a:ext cx="3722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b="1">
                  <a:latin typeface="Calibri" pitchFamily="34" charset="0"/>
                </a:rPr>
                <a:t>P6</a:t>
              </a:r>
              <a:endParaRPr kumimoji="0" lang="zh-TW" altLang="en-US" sz="1400" b="1">
                <a:latin typeface="Calibri" pitchFamily="34" charset="0"/>
              </a:endParaRPr>
            </a:p>
          </p:txBody>
        </p:sp>
        <p:sp>
          <p:nvSpPr>
            <p:cNvPr id="20568" name="文字方塊 63"/>
            <p:cNvSpPr txBox="1">
              <a:spLocks noChangeArrowheads="1"/>
            </p:cNvSpPr>
            <p:nvPr/>
          </p:nvSpPr>
          <p:spPr bwMode="auto">
            <a:xfrm>
              <a:off x="815406" y="3717032"/>
              <a:ext cx="3722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b="1">
                  <a:latin typeface="Calibri" pitchFamily="34" charset="0"/>
                </a:rPr>
                <a:t>P6</a:t>
              </a:r>
              <a:endParaRPr kumimoji="0" lang="zh-TW" altLang="en-US" sz="1400" b="1">
                <a:latin typeface="Calibri" pitchFamily="34" charset="0"/>
              </a:endParaRPr>
            </a:p>
          </p:txBody>
        </p:sp>
      </p:grpSp>
      <p:grpSp>
        <p:nvGrpSpPr>
          <p:cNvPr id="20498" name="群組 37"/>
          <p:cNvGrpSpPr>
            <a:grpSpLocks/>
          </p:cNvGrpSpPr>
          <p:nvPr/>
        </p:nvGrpSpPr>
        <p:grpSpPr bwMode="auto">
          <a:xfrm>
            <a:off x="5568950" y="4424363"/>
            <a:ext cx="2524125" cy="601662"/>
            <a:chOff x="4788024" y="3356992"/>
            <a:chExt cx="3483116" cy="667817"/>
          </a:xfrm>
        </p:grpSpPr>
        <p:sp>
          <p:nvSpPr>
            <p:cNvPr id="26" name="矩形 25"/>
            <p:cNvSpPr/>
            <p:nvPr/>
          </p:nvSpPr>
          <p:spPr>
            <a:xfrm>
              <a:off x="4788024" y="3665350"/>
              <a:ext cx="3456828" cy="3594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cxnSp>
          <p:nvCxnSpPr>
            <p:cNvPr id="27" name="直線接點 26"/>
            <p:cNvCxnSpPr/>
            <p:nvPr/>
          </p:nvCxnSpPr>
          <p:spPr>
            <a:xfrm rot="5400000">
              <a:off x="6768265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>
              <a:stCxn id="26" idx="0"/>
              <a:endCxn id="26" idx="2"/>
            </p:cNvCxnSpPr>
            <p:nvPr/>
          </p:nvCxnSpPr>
          <p:spPr>
            <a:xfrm rot="16200000" flipH="1">
              <a:off x="6336710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 rot="5400000">
              <a:off x="7633568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34" name="文字方塊 29"/>
            <p:cNvSpPr txBox="1">
              <a:spLocks noChangeArrowheads="1"/>
            </p:cNvSpPr>
            <p:nvPr/>
          </p:nvSpPr>
          <p:spPr bwMode="auto">
            <a:xfrm>
              <a:off x="6516216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100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35" name="文字方塊 30"/>
            <p:cNvSpPr txBox="1">
              <a:spLocks noChangeArrowheads="1"/>
            </p:cNvSpPr>
            <p:nvPr/>
          </p:nvSpPr>
          <p:spPr bwMode="auto">
            <a:xfrm>
              <a:off x="6948264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101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36" name="文字方塊 31"/>
            <p:cNvSpPr txBox="1">
              <a:spLocks noChangeArrowheads="1"/>
            </p:cNvSpPr>
            <p:nvPr/>
          </p:nvSpPr>
          <p:spPr bwMode="auto">
            <a:xfrm>
              <a:off x="7353580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110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37" name="文字方塊 32"/>
            <p:cNvSpPr txBox="1">
              <a:spLocks noChangeArrowheads="1"/>
            </p:cNvSpPr>
            <p:nvPr/>
          </p:nvSpPr>
          <p:spPr bwMode="auto">
            <a:xfrm>
              <a:off x="7812360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111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cxnSp>
          <p:nvCxnSpPr>
            <p:cNvPr id="34" name="直線接點 33"/>
            <p:cNvCxnSpPr/>
            <p:nvPr/>
          </p:nvCxnSpPr>
          <p:spPr>
            <a:xfrm rot="5400000">
              <a:off x="7198940" y="3824816"/>
              <a:ext cx="36122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 rot="5400000">
              <a:off x="5039851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rot="5400000">
              <a:off x="5905153" y="3845080"/>
              <a:ext cx="3594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rot="5400000">
              <a:off x="5470525" y="3824816"/>
              <a:ext cx="36122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42" name="文字方塊 37"/>
            <p:cNvSpPr txBox="1">
              <a:spLocks noChangeArrowheads="1"/>
            </p:cNvSpPr>
            <p:nvPr/>
          </p:nvSpPr>
          <p:spPr bwMode="auto">
            <a:xfrm>
              <a:off x="4788024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000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43" name="文字方塊 38"/>
            <p:cNvSpPr txBox="1">
              <a:spLocks noChangeArrowheads="1"/>
            </p:cNvSpPr>
            <p:nvPr/>
          </p:nvSpPr>
          <p:spPr bwMode="auto">
            <a:xfrm>
              <a:off x="5227440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001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44" name="文字方塊 39"/>
            <p:cNvSpPr txBox="1">
              <a:spLocks noChangeArrowheads="1"/>
            </p:cNvSpPr>
            <p:nvPr/>
          </p:nvSpPr>
          <p:spPr bwMode="auto">
            <a:xfrm>
              <a:off x="5659488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010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45" name="文字方塊 40"/>
            <p:cNvSpPr txBox="1">
              <a:spLocks noChangeArrowheads="1"/>
            </p:cNvSpPr>
            <p:nvPr/>
          </p:nvSpPr>
          <p:spPr bwMode="auto">
            <a:xfrm>
              <a:off x="6057436" y="3356992"/>
              <a:ext cx="4587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011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46" name="文字方塊 41"/>
            <p:cNvSpPr txBox="1">
              <a:spLocks noChangeArrowheads="1"/>
            </p:cNvSpPr>
            <p:nvPr/>
          </p:nvSpPr>
          <p:spPr bwMode="auto">
            <a:xfrm>
              <a:off x="5220072" y="3717032"/>
              <a:ext cx="3722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b="1">
                  <a:latin typeface="Calibri" pitchFamily="34" charset="0"/>
                </a:rPr>
                <a:t>P3</a:t>
              </a:r>
              <a:endParaRPr kumimoji="0" lang="zh-TW" altLang="en-US" sz="1400" b="1">
                <a:latin typeface="Calibri" pitchFamily="34" charset="0"/>
              </a:endParaRPr>
            </a:p>
          </p:txBody>
        </p:sp>
        <p:sp>
          <p:nvSpPr>
            <p:cNvPr id="20547" name="文字方塊 42"/>
            <p:cNvSpPr txBox="1">
              <a:spLocks noChangeArrowheads="1"/>
            </p:cNvSpPr>
            <p:nvPr/>
          </p:nvSpPr>
          <p:spPr bwMode="auto">
            <a:xfrm>
              <a:off x="6516216" y="3717032"/>
              <a:ext cx="3722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b="1">
                  <a:latin typeface="Calibri" pitchFamily="34" charset="0"/>
                </a:rPr>
                <a:t>P2</a:t>
              </a:r>
              <a:endParaRPr kumimoji="0" lang="zh-TW" altLang="en-US" sz="1400" b="1">
                <a:latin typeface="Calibri" pitchFamily="34" charset="0"/>
              </a:endParaRPr>
            </a:p>
          </p:txBody>
        </p:sp>
        <p:sp>
          <p:nvSpPr>
            <p:cNvPr id="20548" name="文字方塊 43"/>
            <p:cNvSpPr txBox="1">
              <a:spLocks noChangeArrowheads="1"/>
            </p:cNvSpPr>
            <p:nvPr/>
          </p:nvSpPr>
          <p:spPr bwMode="auto">
            <a:xfrm>
              <a:off x="6948264" y="3717032"/>
              <a:ext cx="3722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b="1">
                  <a:latin typeface="Calibri" pitchFamily="34" charset="0"/>
                </a:rPr>
                <a:t>P2</a:t>
              </a:r>
              <a:endParaRPr kumimoji="0" lang="zh-TW" altLang="en-US" sz="1400" b="1">
                <a:latin typeface="Calibri" pitchFamily="34" charset="0"/>
              </a:endParaRPr>
            </a:p>
          </p:txBody>
        </p:sp>
        <p:sp>
          <p:nvSpPr>
            <p:cNvPr id="20549" name="文字方塊 44"/>
            <p:cNvSpPr txBox="1">
              <a:spLocks noChangeArrowheads="1"/>
            </p:cNvSpPr>
            <p:nvPr/>
          </p:nvSpPr>
          <p:spPr bwMode="auto">
            <a:xfrm>
              <a:off x="7380312" y="3717032"/>
              <a:ext cx="3722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b="1">
                  <a:latin typeface="Calibri" pitchFamily="34" charset="0"/>
                </a:rPr>
                <a:t>P2</a:t>
              </a:r>
              <a:endParaRPr kumimoji="0" lang="zh-TW" altLang="en-US" sz="1400" b="1">
                <a:latin typeface="Calibri" pitchFamily="34" charset="0"/>
              </a:endParaRPr>
            </a:p>
          </p:txBody>
        </p:sp>
        <p:sp>
          <p:nvSpPr>
            <p:cNvPr id="20550" name="文字方塊 45"/>
            <p:cNvSpPr txBox="1">
              <a:spLocks noChangeArrowheads="1"/>
            </p:cNvSpPr>
            <p:nvPr/>
          </p:nvSpPr>
          <p:spPr bwMode="auto">
            <a:xfrm>
              <a:off x="7812360" y="3717032"/>
              <a:ext cx="3722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b="1">
                  <a:latin typeface="Calibri" pitchFamily="34" charset="0"/>
                </a:rPr>
                <a:t>P2</a:t>
              </a:r>
              <a:endParaRPr kumimoji="0" lang="zh-TW" altLang="en-US" sz="1400" b="1">
                <a:latin typeface="Calibri" pitchFamily="34" charset="0"/>
              </a:endParaRPr>
            </a:p>
          </p:txBody>
        </p:sp>
      </p:grpSp>
      <p:cxnSp>
        <p:nvCxnSpPr>
          <p:cNvPr id="11" name="直線單箭頭接點 10"/>
          <p:cNvCxnSpPr/>
          <p:nvPr/>
        </p:nvCxnSpPr>
        <p:spPr>
          <a:xfrm rot="16200000" flipH="1">
            <a:off x="3157538" y="4746625"/>
            <a:ext cx="566738" cy="1125537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00" name="群組 60"/>
          <p:cNvGrpSpPr>
            <a:grpSpLocks/>
          </p:cNvGrpSpPr>
          <p:nvPr/>
        </p:nvGrpSpPr>
        <p:grpSpPr bwMode="auto">
          <a:xfrm>
            <a:off x="3221038" y="5592763"/>
            <a:ext cx="1304925" cy="582612"/>
            <a:chOff x="539552" y="4797152"/>
            <a:chExt cx="1800200" cy="648072"/>
          </a:xfrm>
        </p:grpSpPr>
        <p:sp>
          <p:nvSpPr>
            <p:cNvPr id="16" name="矩形 15"/>
            <p:cNvSpPr/>
            <p:nvPr/>
          </p:nvSpPr>
          <p:spPr>
            <a:xfrm>
              <a:off x="539552" y="5084987"/>
              <a:ext cx="1800200" cy="36023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cxnSp>
          <p:nvCxnSpPr>
            <p:cNvPr id="17" name="直線接點 16"/>
            <p:cNvCxnSpPr/>
            <p:nvPr/>
          </p:nvCxnSpPr>
          <p:spPr>
            <a:xfrm rot="5400000">
              <a:off x="790868" y="5265106"/>
              <a:ext cx="3602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>
              <a:stCxn id="16" idx="0"/>
              <a:endCxn id="16" idx="2"/>
            </p:cNvCxnSpPr>
            <p:nvPr/>
          </p:nvCxnSpPr>
          <p:spPr>
            <a:xfrm rot="16200000" flipH="1">
              <a:off x="1259533" y="5265106"/>
              <a:ext cx="3602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rot="5400000">
              <a:off x="1728198" y="5265106"/>
              <a:ext cx="3602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24" name="文字方塊 19"/>
            <p:cNvSpPr txBox="1">
              <a:spLocks noChangeArrowheads="1"/>
            </p:cNvSpPr>
            <p:nvPr/>
          </p:nvSpPr>
          <p:spPr bwMode="auto">
            <a:xfrm>
              <a:off x="604192" y="4797152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25" name="文字方塊 20"/>
            <p:cNvSpPr txBox="1">
              <a:spLocks noChangeArrowheads="1"/>
            </p:cNvSpPr>
            <p:nvPr/>
          </p:nvSpPr>
          <p:spPr bwMode="auto">
            <a:xfrm>
              <a:off x="1043608" y="4797152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01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26" name="文字方塊 21"/>
            <p:cNvSpPr txBox="1">
              <a:spLocks noChangeArrowheads="1"/>
            </p:cNvSpPr>
            <p:nvPr/>
          </p:nvSpPr>
          <p:spPr bwMode="auto">
            <a:xfrm>
              <a:off x="1475656" y="4797152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10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27" name="文字方塊 22"/>
            <p:cNvSpPr txBox="1">
              <a:spLocks noChangeArrowheads="1"/>
            </p:cNvSpPr>
            <p:nvPr/>
          </p:nvSpPr>
          <p:spPr bwMode="auto">
            <a:xfrm>
              <a:off x="1972344" y="4797152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>
                  <a:latin typeface="Calibri" pitchFamily="34" charset="0"/>
                </a:rPr>
                <a:t>11</a:t>
              </a:r>
              <a:endParaRPr kumimoji="0" lang="zh-TW" altLang="en-US" sz="1400">
                <a:latin typeface="Calibri" pitchFamily="34" charset="0"/>
              </a:endParaRPr>
            </a:p>
          </p:txBody>
        </p:sp>
        <p:sp>
          <p:nvSpPr>
            <p:cNvPr id="20528" name="文字方塊 23"/>
            <p:cNvSpPr txBox="1">
              <a:spLocks noChangeArrowheads="1"/>
            </p:cNvSpPr>
            <p:nvPr/>
          </p:nvSpPr>
          <p:spPr bwMode="auto">
            <a:xfrm>
              <a:off x="602588" y="5137447"/>
              <a:ext cx="3722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b="1">
                  <a:latin typeface="Calibri" pitchFamily="34" charset="0"/>
                </a:rPr>
                <a:t>P8</a:t>
              </a:r>
              <a:endParaRPr kumimoji="0" lang="zh-TW" altLang="en-US" sz="1400" b="1">
                <a:latin typeface="Calibri" pitchFamily="34" charset="0"/>
              </a:endParaRPr>
            </a:p>
          </p:txBody>
        </p:sp>
        <p:sp>
          <p:nvSpPr>
            <p:cNvPr id="20529" name="文字方塊 24"/>
            <p:cNvSpPr txBox="1">
              <a:spLocks noChangeArrowheads="1"/>
            </p:cNvSpPr>
            <p:nvPr/>
          </p:nvSpPr>
          <p:spPr bwMode="auto">
            <a:xfrm>
              <a:off x="1043608" y="5137447"/>
              <a:ext cx="3722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1400" b="1">
                  <a:latin typeface="Calibri" pitchFamily="34" charset="0"/>
                </a:rPr>
                <a:t>P7</a:t>
              </a:r>
              <a:endParaRPr kumimoji="0" lang="zh-TW" altLang="en-US" sz="1400" b="1">
                <a:latin typeface="Calibri" pitchFamily="34" charset="0"/>
              </a:endParaRPr>
            </a:p>
          </p:txBody>
        </p:sp>
      </p:grpSp>
      <p:sp>
        <p:nvSpPr>
          <p:cNvPr id="20501" name="文字方塊 12"/>
          <p:cNvSpPr txBox="1">
            <a:spLocks noChangeArrowheads="1"/>
          </p:cNvSpPr>
          <p:nvPr/>
        </p:nvSpPr>
        <p:spPr bwMode="auto">
          <a:xfrm>
            <a:off x="5986463" y="3321050"/>
            <a:ext cx="8771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 dirty="0" smtClean="0">
                <a:latin typeface="Calibri" pitchFamily="34" charset="0"/>
              </a:rPr>
              <a:t>Stride </a:t>
            </a:r>
            <a:r>
              <a:rPr kumimoji="0" lang="en-US" altLang="zh-TW" sz="1400" dirty="0">
                <a:latin typeface="Calibri" pitchFamily="34" charset="0"/>
              </a:rPr>
              <a:t>= 2</a:t>
            </a:r>
            <a:endParaRPr kumimoji="0" lang="zh-TW" altLang="en-US" sz="1400" dirty="0">
              <a:latin typeface="Calibri" pitchFamily="34" charset="0"/>
            </a:endParaRPr>
          </a:p>
        </p:txBody>
      </p:sp>
      <p:sp>
        <p:nvSpPr>
          <p:cNvPr id="20502" name="文字方塊 13"/>
          <p:cNvSpPr txBox="1">
            <a:spLocks noChangeArrowheads="1"/>
          </p:cNvSpPr>
          <p:nvPr/>
        </p:nvSpPr>
        <p:spPr bwMode="auto">
          <a:xfrm>
            <a:off x="8126413" y="4748213"/>
            <a:ext cx="8771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 dirty="0" smtClean="0">
                <a:latin typeface="Calibri" pitchFamily="34" charset="0"/>
              </a:rPr>
              <a:t>Stride </a:t>
            </a:r>
            <a:r>
              <a:rPr kumimoji="0" lang="en-US" altLang="zh-TW" sz="1400" dirty="0">
                <a:latin typeface="Calibri" pitchFamily="34" charset="0"/>
              </a:rPr>
              <a:t>= 3</a:t>
            </a:r>
            <a:endParaRPr kumimoji="0" lang="zh-TW" altLang="en-US" sz="1400" dirty="0">
              <a:latin typeface="Calibri" pitchFamily="34" charset="0"/>
            </a:endParaRPr>
          </a:p>
        </p:txBody>
      </p:sp>
      <p:sp>
        <p:nvSpPr>
          <p:cNvPr id="20503" name="文字方塊 14"/>
          <p:cNvSpPr txBox="1">
            <a:spLocks noChangeArrowheads="1"/>
          </p:cNvSpPr>
          <p:nvPr/>
        </p:nvSpPr>
        <p:spPr bwMode="auto">
          <a:xfrm>
            <a:off x="4578350" y="5916613"/>
            <a:ext cx="8771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 dirty="0" smtClean="0">
                <a:latin typeface="Calibri" pitchFamily="34" charset="0"/>
              </a:rPr>
              <a:t>Stride </a:t>
            </a:r>
            <a:r>
              <a:rPr kumimoji="0" lang="en-US" altLang="zh-TW" sz="1400" dirty="0">
                <a:latin typeface="Calibri" pitchFamily="34" charset="0"/>
              </a:rPr>
              <a:t>= 2</a:t>
            </a:r>
            <a:endParaRPr kumimoji="0" lang="zh-TW" altLang="en-US" sz="1400" dirty="0">
              <a:latin typeface="Calibri" pitchFamily="34" charset="0"/>
            </a:endParaRPr>
          </a:p>
        </p:txBody>
      </p:sp>
      <p:sp>
        <p:nvSpPr>
          <p:cNvPr id="77" name="文字方塊 76"/>
          <p:cNvSpPr txBox="1">
            <a:spLocks noChangeArrowheads="1"/>
          </p:cNvSpPr>
          <p:nvPr/>
        </p:nvSpPr>
        <p:spPr bwMode="auto">
          <a:xfrm>
            <a:off x="2987675" y="2565400"/>
            <a:ext cx="300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*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78" name="文字方塊 77"/>
          <p:cNvSpPr txBox="1">
            <a:spLocks noChangeArrowheads="1"/>
          </p:cNvSpPr>
          <p:nvPr/>
        </p:nvSpPr>
        <p:spPr bwMode="auto">
          <a:xfrm>
            <a:off x="2182813" y="2565400"/>
            <a:ext cx="4175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10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79" name="文字方塊 78"/>
          <p:cNvSpPr txBox="1">
            <a:spLocks noChangeArrowheads="1"/>
          </p:cNvSpPr>
          <p:nvPr/>
        </p:nvSpPr>
        <p:spPr bwMode="auto">
          <a:xfrm>
            <a:off x="2438400" y="2565400"/>
            <a:ext cx="534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000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80" name="文字方塊 79"/>
          <p:cNvSpPr txBox="1">
            <a:spLocks noChangeArrowheads="1"/>
          </p:cNvSpPr>
          <p:nvPr/>
        </p:nvSpPr>
        <p:spPr bwMode="auto">
          <a:xfrm>
            <a:off x="2830513" y="2565400"/>
            <a:ext cx="301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1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0508" name="文字方塊 80"/>
          <p:cNvSpPr txBox="1">
            <a:spLocks noChangeArrowheads="1"/>
          </p:cNvSpPr>
          <p:nvPr/>
        </p:nvSpPr>
        <p:spPr bwMode="auto">
          <a:xfrm>
            <a:off x="539750" y="2133600"/>
            <a:ext cx="2284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Insertion IP Address</a:t>
            </a:r>
            <a:r>
              <a:rPr kumimoji="0" lang="zh-TW" altLang="en-US">
                <a:latin typeface="Calibri" pitchFamily="34" charset="0"/>
              </a:rPr>
              <a:t>：</a:t>
            </a:r>
          </a:p>
        </p:txBody>
      </p:sp>
      <p:sp>
        <p:nvSpPr>
          <p:cNvPr id="82" name="文字方塊 81"/>
          <p:cNvSpPr txBox="1">
            <a:spLocks noChangeArrowheads="1"/>
          </p:cNvSpPr>
          <p:nvPr/>
        </p:nvSpPr>
        <p:spPr bwMode="auto">
          <a:xfrm>
            <a:off x="1763713" y="2565400"/>
            <a:ext cx="425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>
                <a:latin typeface="Calibri" pitchFamily="34" charset="0"/>
              </a:rPr>
              <a:t>P9</a:t>
            </a:r>
            <a:endParaRPr kumimoji="0" lang="zh-TW" altLang="en-US" b="1">
              <a:latin typeface="Calibri" pitchFamily="34" charset="0"/>
            </a:endParaRPr>
          </a:p>
        </p:txBody>
      </p:sp>
      <p:sp>
        <p:nvSpPr>
          <p:cNvPr id="83" name="文字方塊 82"/>
          <p:cNvSpPr txBox="1">
            <a:spLocks noChangeArrowheads="1"/>
          </p:cNvSpPr>
          <p:nvPr/>
        </p:nvSpPr>
        <p:spPr bwMode="auto">
          <a:xfrm>
            <a:off x="3851275" y="5867400"/>
            <a:ext cx="425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>
                <a:solidFill>
                  <a:srgbClr val="FF0000"/>
                </a:solidFill>
                <a:latin typeface="Calibri" pitchFamily="34" charset="0"/>
              </a:rPr>
              <a:t>P9</a:t>
            </a:r>
            <a:endParaRPr kumimoji="0" lang="zh-TW" altLang="en-US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4" name="文字方塊 83"/>
          <p:cNvSpPr txBox="1">
            <a:spLocks noChangeArrowheads="1"/>
          </p:cNvSpPr>
          <p:nvPr/>
        </p:nvSpPr>
        <p:spPr bwMode="auto">
          <a:xfrm>
            <a:off x="4146550" y="5867400"/>
            <a:ext cx="425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>
                <a:solidFill>
                  <a:srgbClr val="FF0000"/>
                </a:solidFill>
                <a:latin typeface="Calibri" pitchFamily="34" charset="0"/>
              </a:rPr>
              <a:t>P9</a:t>
            </a:r>
            <a:endParaRPr kumimoji="0" lang="zh-TW" altLang="en-US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12" name="文字方塊 84"/>
          <p:cNvSpPr txBox="1">
            <a:spLocks noChangeArrowheads="1"/>
          </p:cNvSpPr>
          <p:nvPr/>
        </p:nvSpPr>
        <p:spPr bwMode="auto">
          <a:xfrm>
            <a:off x="611188" y="3213100"/>
            <a:ext cx="2244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Deletion IP Address</a:t>
            </a:r>
            <a:r>
              <a:rPr kumimoji="0" lang="zh-TW" altLang="en-US">
                <a:latin typeface="Calibri" pitchFamily="34" charset="0"/>
              </a:rPr>
              <a:t>：</a:t>
            </a:r>
          </a:p>
        </p:txBody>
      </p:sp>
      <p:grpSp>
        <p:nvGrpSpPr>
          <p:cNvPr id="20513" name="群組 89"/>
          <p:cNvGrpSpPr>
            <a:grpSpLocks/>
          </p:cNvGrpSpPr>
          <p:nvPr/>
        </p:nvGrpSpPr>
        <p:grpSpPr bwMode="auto">
          <a:xfrm>
            <a:off x="323850" y="4724400"/>
            <a:ext cx="1655763" cy="1816100"/>
            <a:chOff x="323528" y="4293096"/>
            <a:chExt cx="1656184" cy="1815882"/>
          </a:xfrm>
        </p:grpSpPr>
        <p:sp>
          <p:nvSpPr>
            <p:cNvPr id="20518" name="文字方塊 85"/>
            <p:cNvSpPr txBox="1">
              <a:spLocks noChangeArrowheads="1"/>
            </p:cNvSpPr>
            <p:nvPr/>
          </p:nvSpPr>
          <p:spPr bwMode="auto">
            <a:xfrm>
              <a:off x="323528" y="4293096"/>
              <a:ext cx="1656184" cy="1815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zh-TW" sz="1600">
                  <a:latin typeface="Calibri" pitchFamily="34" charset="0"/>
                </a:rPr>
                <a:t>Original </a:t>
              </a:r>
              <a:r>
                <a:rPr kumimoji="0" lang="en-US" altLang="zh-TW" sz="1200">
                  <a:latin typeface="Calibri" pitchFamily="34" charset="0"/>
                </a:rPr>
                <a:t>(Length 8)            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P1 = 10*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P2 = 111*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P3 = 11001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P4 = 1*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P5 = 0*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P6 = 1000*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P7 = 100000*</a:t>
              </a:r>
            </a:p>
            <a:p>
              <a:r>
                <a:rPr kumimoji="0" lang="en-US" altLang="zh-TW" sz="1200" b="1">
                  <a:latin typeface="Calibri" pitchFamily="34" charset="0"/>
                </a:rPr>
                <a:t>P8 = 1000000*                        </a:t>
              </a:r>
            </a:p>
          </p:txBody>
        </p:sp>
        <p:cxnSp>
          <p:nvCxnSpPr>
            <p:cNvPr id="88" name="直線接點 87"/>
            <p:cNvCxnSpPr/>
            <p:nvPr/>
          </p:nvCxnSpPr>
          <p:spPr>
            <a:xfrm rot="10800000">
              <a:off x="323528" y="4580400"/>
              <a:ext cx="151168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文字方塊 90"/>
          <p:cNvSpPr txBox="1">
            <a:spLocks noChangeArrowheads="1"/>
          </p:cNvSpPr>
          <p:nvPr/>
        </p:nvSpPr>
        <p:spPr bwMode="auto">
          <a:xfrm>
            <a:off x="2195513" y="3644900"/>
            <a:ext cx="419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10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95" name="文字方塊 94"/>
          <p:cNvSpPr txBox="1">
            <a:spLocks noChangeArrowheads="1"/>
          </p:cNvSpPr>
          <p:nvPr/>
        </p:nvSpPr>
        <p:spPr bwMode="auto">
          <a:xfrm>
            <a:off x="1763713" y="3644900"/>
            <a:ext cx="425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>
                <a:latin typeface="Calibri" pitchFamily="34" charset="0"/>
              </a:rPr>
              <a:t>P1</a:t>
            </a:r>
            <a:endParaRPr kumimoji="0" lang="zh-TW" altLang="en-US" b="1">
              <a:latin typeface="Calibri" pitchFamily="34" charset="0"/>
            </a:endParaRPr>
          </a:p>
        </p:txBody>
      </p:sp>
      <p:sp>
        <p:nvSpPr>
          <p:cNvPr id="96" name="文字方塊 15"/>
          <p:cNvSpPr txBox="1">
            <a:spLocks noChangeArrowheads="1"/>
          </p:cNvSpPr>
          <p:nvPr/>
        </p:nvSpPr>
        <p:spPr bwMode="auto">
          <a:xfrm>
            <a:off x="5292725" y="3295650"/>
            <a:ext cx="371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400" b="1">
                <a:solidFill>
                  <a:srgbClr val="FF0000"/>
                </a:solidFill>
                <a:latin typeface="Calibri" pitchFamily="34" charset="0"/>
              </a:rPr>
              <a:t>P4</a:t>
            </a:r>
            <a:endParaRPr kumimoji="0" lang="zh-TW" altLang="en-US" sz="1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7" name="文字方塊 96"/>
          <p:cNvSpPr txBox="1">
            <a:spLocks noChangeArrowheads="1"/>
          </p:cNvSpPr>
          <p:nvPr/>
        </p:nvSpPr>
        <p:spPr bwMode="auto">
          <a:xfrm>
            <a:off x="2471738" y="3635375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*</a:t>
            </a:r>
            <a:endParaRPr kumimoji="0" lang="zh-TW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01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5" presetClass="emph" presetSubtype="1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9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7" grpId="0"/>
      <p:bldP spid="78" grpId="0" build="allAtOnce"/>
      <p:bldP spid="78" grpId="1" build="allAtOnce"/>
      <p:bldP spid="79" grpId="0"/>
      <p:bldP spid="79" grpId="1"/>
      <p:bldP spid="79" grpId="2"/>
      <p:bldP spid="80" grpId="0"/>
      <p:bldP spid="80" grpId="1"/>
      <p:bldP spid="80" grpId="2"/>
      <p:bldP spid="82" grpId="0"/>
      <p:bldP spid="83" grpId="0"/>
      <p:bldP spid="84" grpId="0"/>
      <p:bldP spid="91" grpId="0"/>
      <p:bldP spid="91" grpId="1"/>
      <p:bldP spid="91" grpId="2"/>
      <p:bldP spid="95" grpId="0"/>
      <p:bldP spid="96" grpId="0"/>
      <p:bldP spid="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9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Basic Scheme of Multi-bit </a:t>
            </a:r>
            <a:r>
              <a:rPr lang="en-US" altLang="zh-TW" sz="2900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Trie</a:t>
            </a:r>
            <a:r>
              <a:rPr lang="en-US" altLang="zh-TW" sz="29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(1/4)</a:t>
            </a:r>
            <a:endParaRPr lang="zh-TW" altLang="en-US" sz="29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4339" name="內容版面配置區 2"/>
          <p:cNvSpPr txBox="1">
            <a:spLocks/>
          </p:cNvSpPr>
          <p:nvPr/>
        </p:nvSpPr>
        <p:spPr bwMode="auto">
          <a:xfrm>
            <a:off x="500063" y="1785938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tIns="91440"/>
          <a:lstStyle>
            <a:lvl1pPr marL="265113" indent="-265113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/>
            <a:endParaRPr kumimoji="0" lang="en-US" altLang="zh-TW"/>
          </a:p>
        </p:txBody>
      </p:sp>
      <p:sp>
        <p:nvSpPr>
          <p:cNvPr id="14340" name="內容版面配置區 2"/>
          <p:cNvSpPr txBox="1">
            <a:spLocks/>
          </p:cNvSpPr>
          <p:nvPr/>
        </p:nvSpPr>
        <p:spPr bwMode="auto">
          <a:xfrm>
            <a:off x="500063" y="1785938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tIns="91440"/>
          <a:lstStyle>
            <a:lvl1pPr marL="265113" indent="-265113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22313" indent="-265113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/>
            <a:endParaRPr kumimoji="0" lang="en-US" altLang="zh-TW" sz="2000"/>
          </a:p>
          <a:p>
            <a:pPr eaLnBrk="1" hangingPunct="1"/>
            <a:endParaRPr kumimoji="0" lang="en-US" altLang="zh-TW" sz="2000"/>
          </a:p>
          <a:p>
            <a:pPr eaLnBrk="1" hangingPunct="1"/>
            <a:endParaRPr kumimoji="0" lang="en-US" altLang="zh-TW" sz="2000"/>
          </a:p>
          <a:p>
            <a:pPr eaLnBrk="1" hangingPunct="1"/>
            <a:endParaRPr kumimoji="0" lang="en-US" altLang="zh-TW" sz="2000"/>
          </a:p>
          <a:p>
            <a:pPr eaLnBrk="1" hangingPunct="1"/>
            <a:endParaRPr lang="en-US" altLang="zh-TW" sz="2000" i="1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i="1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endParaRPr lang="en-US" altLang="zh-TW" sz="2000" i="1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i="1">
                <a:latin typeface="Arial" panose="020B0604020202020204" pitchFamily="34" charset="0"/>
                <a:ea typeface="新細明體" panose="02020500000000000000" pitchFamily="18" charset="-120"/>
              </a:rPr>
              <a:t>Stride</a:t>
            </a:r>
            <a:r>
              <a:rPr lang="en-US" altLang="zh-TW" sz="2000">
                <a:latin typeface="Arial" panose="020B0604020202020204" pitchFamily="34" charset="0"/>
                <a:ea typeface="新細明體" panose="02020500000000000000" pitchFamily="18" charset="-120"/>
              </a:rPr>
              <a:t>: the number of bits to be inspected</a:t>
            </a:r>
          </a:p>
          <a:p>
            <a:pPr eaLnBrk="1" hangingPunct="1"/>
            <a:r>
              <a:rPr kumimoji="0" lang="en-US" altLang="zh-TW" sz="2000"/>
              <a:t>Ex:4-level	8.8.8.8  (</a:t>
            </a:r>
            <a:r>
              <a:rPr kumimoji="0" lang="en-US" altLang="zh-TW" sz="2000" i="1"/>
              <a:t>8-16-24-32</a:t>
            </a:r>
            <a:r>
              <a:rPr kumimoji="0" lang="en-US" altLang="zh-TW" sz="2000"/>
              <a:t>)</a:t>
            </a:r>
          </a:p>
          <a:p>
            <a:pPr lvl="1" eaLnBrk="1" hangingPunct="1">
              <a:buSzPct val="80000"/>
              <a:buFontTx/>
              <a:buNone/>
            </a:pPr>
            <a:r>
              <a:rPr kumimoji="0" lang="en-US" altLang="zh-TW" sz="2000"/>
              <a:t>	3-level	16.8.8	   (</a:t>
            </a:r>
            <a:r>
              <a:rPr kumimoji="0" lang="en-US" altLang="zh-TW" sz="2000" i="1"/>
              <a:t>16-24-32</a:t>
            </a:r>
            <a:r>
              <a:rPr kumimoji="0" lang="en-US" altLang="zh-TW" sz="2000"/>
              <a:t>)</a:t>
            </a:r>
          </a:p>
          <a:p>
            <a:pPr eaLnBrk="1" hangingPunct="1"/>
            <a:endParaRPr kumimoji="0" lang="en-US" altLang="zh-TW" sz="200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National Cheng Kung University CSIE Computer &amp; Internet Architecture Lab</a:t>
            </a:r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986D16-F61D-4D1E-A8B8-99BF2F0CDCAA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2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  <p:grpSp>
        <p:nvGrpSpPr>
          <p:cNvPr id="14343" name="群組 98"/>
          <p:cNvGrpSpPr>
            <a:grpSpLocks/>
          </p:cNvGrpSpPr>
          <p:nvPr/>
        </p:nvGrpSpPr>
        <p:grpSpPr bwMode="auto">
          <a:xfrm>
            <a:off x="4867275" y="1857375"/>
            <a:ext cx="3205163" cy="2000250"/>
            <a:chOff x="4429124" y="1857364"/>
            <a:chExt cx="3205163" cy="2000250"/>
          </a:xfrm>
        </p:grpSpPr>
        <p:grpSp>
          <p:nvGrpSpPr>
            <p:cNvPr id="14367" name="群組 37"/>
            <p:cNvGrpSpPr>
              <a:grpSpLocks/>
            </p:cNvGrpSpPr>
            <p:nvPr/>
          </p:nvGrpSpPr>
          <p:grpSpPr bwMode="auto">
            <a:xfrm>
              <a:off x="4429124" y="1857364"/>
              <a:ext cx="3205163" cy="2000250"/>
              <a:chOff x="2143126" y="2714625"/>
              <a:chExt cx="3205163" cy="2000250"/>
            </a:xfrm>
          </p:grpSpPr>
          <p:grpSp>
            <p:nvGrpSpPr>
              <p:cNvPr id="14372" name="Group 1"/>
              <p:cNvGrpSpPr>
                <a:grpSpLocks noChangeAspect="1"/>
              </p:cNvGrpSpPr>
              <p:nvPr/>
            </p:nvGrpSpPr>
            <p:grpSpPr bwMode="auto">
              <a:xfrm>
                <a:off x="2143126" y="2714625"/>
                <a:ext cx="3205163" cy="2000250"/>
                <a:chOff x="1668" y="3114"/>
                <a:chExt cx="5922" cy="3696"/>
              </a:xfrm>
            </p:grpSpPr>
            <p:sp>
              <p:nvSpPr>
                <p:cNvPr id="14376" name="AutoShape 17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800" y="3114"/>
                  <a:ext cx="5790" cy="36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377" name="AutoShape 16"/>
                <p:cNvSpPr>
                  <a:spLocks noChangeArrowheads="1"/>
                </p:cNvSpPr>
                <p:nvPr/>
              </p:nvSpPr>
              <p:spPr bwMode="auto">
                <a:xfrm>
                  <a:off x="2970" y="4155"/>
                  <a:ext cx="2537" cy="2415"/>
                </a:xfrm>
                <a:prstGeom prst="triangle">
                  <a:avLst>
                    <a:gd name="adj" fmla="val 50000"/>
                  </a:avLst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cxnSp>
              <p:nvCxnSpPr>
                <p:cNvPr id="14378" name="AutoShape 15"/>
                <p:cNvCxnSpPr>
                  <a:cxnSpLocks noChangeShapeType="1"/>
                </p:cNvCxnSpPr>
                <p:nvPr/>
              </p:nvCxnSpPr>
              <p:spPr bwMode="auto">
                <a:xfrm>
                  <a:off x="2879" y="4155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79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2879" y="6570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80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2925" y="5380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81" name="AutoShape 11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902" y="4765"/>
                  <a:ext cx="1187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82" name="AutoShape 10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5166" y="5688"/>
                  <a:ext cx="66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438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68" y="4978"/>
                  <a:ext cx="1276" cy="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Level 1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8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668" y="5638"/>
                  <a:ext cx="1320" cy="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Level 2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8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891" y="4434"/>
                  <a:ext cx="775" cy="5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/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16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4373" name="Text Box 3"/>
              <p:cNvSpPr txBox="1">
                <a:spLocks noChangeArrowheads="1"/>
              </p:cNvSpPr>
              <p:nvPr/>
            </p:nvSpPr>
            <p:spPr bwMode="auto">
              <a:xfrm>
                <a:off x="4503756" y="4000509"/>
                <a:ext cx="211138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/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8</a:t>
                </a:r>
                <a:endParaRPr lang="en-US" altLang="zh-TW" sz="18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374" name="Text Box 3"/>
              <p:cNvSpPr txBox="1">
                <a:spLocks noChangeArrowheads="1"/>
              </p:cNvSpPr>
              <p:nvPr/>
            </p:nvSpPr>
            <p:spPr bwMode="auto">
              <a:xfrm>
                <a:off x="3071819" y="2786064"/>
                <a:ext cx="928694" cy="357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/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000" b="1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16.8.8</a:t>
                </a:r>
                <a:endParaRPr lang="en-US" altLang="zh-TW" sz="2000" b="1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4375" name="AutoShape 13"/>
              <p:cNvCxnSpPr>
                <a:cxnSpLocks noChangeShapeType="1"/>
              </p:cNvCxnSpPr>
              <p:nvPr/>
            </p:nvCxnSpPr>
            <p:spPr bwMode="auto">
              <a:xfrm>
                <a:off x="2786067" y="4262511"/>
                <a:ext cx="189230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368" name="AutoShape 10"/>
            <p:cNvCxnSpPr>
              <a:cxnSpLocks noChangeShapeType="1"/>
            </p:cNvCxnSpPr>
            <p:nvPr/>
          </p:nvCxnSpPr>
          <p:spPr bwMode="auto">
            <a:xfrm rot="5400000">
              <a:off x="6465105" y="3560093"/>
              <a:ext cx="357191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69" name="Text Box 3"/>
            <p:cNvSpPr txBox="1">
              <a:spLocks noChangeArrowheads="1"/>
            </p:cNvSpPr>
            <p:nvPr/>
          </p:nvSpPr>
          <p:spPr bwMode="auto">
            <a:xfrm>
              <a:off x="6786578" y="3468690"/>
              <a:ext cx="21113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8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4370" name="Text Box 8"/>
            <p:cNvSpPr txBox="1">
              <a:spLocks noChangeArrowheads="1"/>
            </p:cNvSpPr>
            <p:nvPr/>
          </p:nvSpPr>
          <p:spPr bwMode="auto">
            <a:xfrm>
              <a:off x="4429124" y="2294648"/>
              <a:ext cx="785866" cy="27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0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4371" name="Text Box 8"/>
            <p:cNvSpPr txBox="1">
              <a:spLocks noChangeArrowheads="1"/>
            </p:cNvSpPr>
            <p:nvPr/>
          </p:nvSpPr>
          <p:spPr bwMode="auto">
            <a:xfrm>
              <a:off x="4429124" y="3524188"/>
              <a:ext cx="785866" cy="27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3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344" name="群組 97"/>
          <p:cNvGrpSpPr>
            <a:grpSpLocks/>
          </p:cNvGrpSpPr>
          <p:nvPr/>
        </p:nvGrpSpPr>
        <p:grpSpPr bwMode="auto">
          <a:xfrm>
            <a:off x="1071563" y="1857375"/>
            <a:ext cx="3205162" cy="2000250"/>
            <a:chOff x="928662" y="1857364"/>
            <a:chExt cx="3205164" cy="2000250"/>
          </a:xfrm>
        </p:grpSpPr>
        <p:grpSp>
          <p:nvGrpSpPr>
            <p:cNvPr id="14345" name="群組 20"/>
            <p:cNvGrpSpPr>
              <a:grpSpLocks/>
            </p:cNvGrpSpPr>
            <p:nvPr/>
          </p:nvGrpSpPr>
          <p:grpSpPr bwMode="auto">
            <a:xfrm>
              <a:off x="928662" y="1857364"/>
              <a:ext cx="3205164" cy="2000250"/>
              <a:chOff x="2143125" y="2714625"/>
              <a:chExt cx="3205164" cy="2000250"/>
            </a:xfrm>
          </p:grpSpPr>
          <p:grpSp>
            <p:nvGrpSpPr>
              <p:cNvPr id="14356" name="Group 1"/>
              <p:cNvGrpSpPr>
                <a:grpSpLocks noChangeAspect="1"/>
              </p:cNvGrpSpPr>
              <p:nvPr/>
            </p:nvGrpSpPr>
            <p:grpSpPr bwMode="auto">
              <a:xfrm>
                <a:off x="2143125" y="2714625"/>
                <a:ext cx="3205164" cy="2000250"/>
                <a:chOff x="1668" y="3114"/>
                <a:chExt cx="5922" cy="3696"/>
              </a:xfrm>
            </p:grpSpPr>
            <p:sp>
              <p:nvSpPr>
                <p:cNvPr id="14360" name="AutoShape 17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800" y="3114"/>
                  <a:ext cx="5790" cy="36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361" name="AutoShape 16"/>
                <p:cNvSpPr>
                  <a:spLocks noChangeArrowheads="1"/>
                </p:cNvSpPr>
                <p:nvPr/>
              </p:nvSpPr>
              <p:spPr bwMode="auto">
                <a:xfrm>
                  <a:off x="2970" y="4155"/>
                  <a:ext cx="2537" cy="2415"/>
                </a:xfrm>
                <a:prstGeom prst="triangle">
                  <a:avLst>
                    <a:gd name="adj" fmla="val 50000"/>
                  </a:avLst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cxnSp>
              <p:nvCxnSpPr>
                <p:cNvPr id="14362" name="AutoShape 15"/>
                <p:cNvCxnSpPr>
                  <a:cxnSpLocks noChangeShapeType="1"/>
                </p:cNvCxnSpPr>
                <p:nvPr/>
              </p:nvCxnSpPr>
              <p:spPr bwMode="auto">
                <a:xfrm>
                  <a:off x="2879" y="4155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63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2879" y="6570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64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2924" y="5380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436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68" y="4434"/>
                  <a:ext cx="1276" cy="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Level 1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6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668" y="5006"/>
                  <a:ext cx="1320" cy="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Level 2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4357" name="Text Box 3"/>
              <p:cNvSpPr txBox="1">
                <a:spLocks noChangeArrowheads="1"/>
              </p:cNvSpPr>
              <p:nvPr/>
            </p:nvSpPr>
            <p:spPr bwMode="auto">
              <a:xfrm>
                <a:off x="4500579" y="4000509"/>
                <a:ext cx="211138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/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8</a:t>
                </a:r>
                <a:endParaRPr lang="en-US" altLang="zh-TW" sz="18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358" name="Text Box 3"/>
              <p:cNvSpPr txBox="1">
                <a:spLocks noChangeArrowheads="1"/>
              </p:cNvSpPr>
              <p:nvPr/>
            </p:nvSpPr>
            <p:spPr bwMode="auto">
              <a:xfrm>
                <a:off x="3071819" y="2786064"/>
                <a:ext cx="928694" cy="357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/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000" b="1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8.8.8.8</a:t>
                </a:r>
                <a:endParaRPr lang="en-US" altLang="zh-TW" sz="2000" b="1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4359" name="AutoShape 13"/>
              <p:cNvCxnSpPr>
                <a:cxnSpLocks noChangeShapeType="1"/>
              </p:cNvCxnSpPr>
              <p:nvPr/>
            </p:nvCxnSpPr>
            <p:spPr bwMode="auto">
              <a:xfrm>
                <a:off x="2822593" y="4274386"/>
                <a:ext cx="189230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346" name="AutoShape 13"/>
            <p:cNvCxnSpPr>
              <a:cxnSpLocks noChangeShapeType="1"/>
            </p:cNvCxnSpPr>
            <p:nvPr/>
          </p:nvCxnSpPr>
          <p:spPr bwMode="auto">
            <a:xfrm>
              <a:off x="1571604" y="2774183"/>
              <a:ext cx="18923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47" name="AutoShape 11"/>
            <p:cNvCxnSpPr>
              <a:cxnSpLocks noChangeShapeType="1"/>
            </p:cNvCxnSpPr>
            <p:nvPr/>
          </p:nvCxnSpPr>
          <p:spPr bwMode="auto">
            <a:xfrm rot="5400000">
              <a:off x="2822563" y="2606669"/>
              <a:ext cx="35719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48" name="AutoShape 11"/>
            <p:cNvCxnSpPr>
              <a:cxnSpLocks noChangeShapeType="1"/>
            </p:cNvCxnSpPr>
            <p:nvPr/>
          </p:nvCxnSpPr>
          <p:spPr bwMode="auto">
            <a:xfrm rot="5400000">
              <a:off x="2852345" y="2922202"/>
              <a:ext cx="297627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49" name="AutoShape 11"/>
            <p:cNvCxnSpPr>
              <a:cxnSpLocks noChangeShapeType="1"/>
            </p:cNvCxnSpPr>
            <p:nvPr/>
          </p:nvCxnSpPr>
          <p:spPr bwMode="auto">
            <a:xfrm rot="5400000">
              <a:off x="3004745" y="3577020"/>
              <a:ext cx="297627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0" name="AutoShape 11"/>
            <p:cNvCxnSpPr>
              <a:cxnSpLocks noChangeShapeType="1"/>
            </p:cNvCxnSpPr>
            <p:nvPr/>
          </p:nvCxnSpPr>
          <p:spPr bwMode="auto">
            <a:xfrm rot="5400000">
              <a:off x="2959501" y="3244467"/>
              <a:ext cx="368272" cy="7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1" name="Text Box 3"/>
            <p:cNvSpPr txBox="1">
              <a:spLocks noChangeArrowheads="1"/>
            </p:cNvSpPr>
            <p:nvPr/>
          </p:nvSpPr>
          <p:spPr bwMode="auto">
            <a:xfrm>
              <a:off x="3286116" y="3500438"/>
              <a:ext cx="21113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8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4352" name="Text Box 3"/>
            <p:cNvSpPr txBox="1">
              <a:spLocks noChangeArrowheads="1"/>
            </p:cNvSpPr>
            <p:nvPr/>
          </p:nvSpPr>
          <p:spPr bwMode="auto">
            <a:xfrm>
              <a:off x="3286116" y="2500306"/>
              <a:ext cx="21113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8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4353" name="Text Box 3"/>
            <p:cNvSpPr txBox="1">
              <a:spLocks noChangeArrowheads="1"/>
            </p:cNvSpPr>
            <p:nvPr/>
          </p:nvSpPr>
          <p:spPr bwMode="auto">
            <a:xfrm>
              <a:off x="3286116" y="2857496"/>
              <a:ext cx="21113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8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4354" name="Text Box 6"/>
            <p:cNvSpPr txBox="1">
              <a:spLocks noChangeArrowheads="1"/>
            </p:cNvSpPr>
            <p:nvPr/>
          </p:nvSpPr>
          <p:spPr bwMode="auto">
            <a:xfrm>
              <a:off x="928662" y="3214686"/>
              <a:ext cx="714423" cy="27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3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4355" name="Text Box 6"/>
            <p:cNvSpPr txBox="1">
              <a:spLocks noChangeArrowheads="1"/>
            </p:cNvSpPr>
            <p:nvPr/>
          </p:nvSpPr>
          <p:spPr bwMode="auto">
            <a:xfrm>
              <a:off x="928662" y="3524188"/>
              <a:ext cx="714423" cy="27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4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269453"/>
      </p:ext>
    </p:extLst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7143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Basic Scheme of Multi-bit </a:t>
            </a:r>
            <a:r>
              <a:rPr lang="en-US" altLang="zh-TW" sz="3200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Trie</a:t>
            </a:r>
            <a:r>
              <a:rPr lang="en-US" altLang="zh-TW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(2/4)</a:t>
            </a:r>
            <a:endParaRPr lang="zh-TW" altLang="en-US" sz="3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0" y="6111875"/>
            <a:ext cx="3776663" cy="365125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CSIE Computer &amp; Internet Architecture Lab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C4B2AC2-5A1A-4775-9892-00322D485224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3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5365" name="Text Box 11"/>
          <p:cNvSpPr txBox="1">
            <a:spLocks noChangeArrowheads="1"/>
          </p:cNvSpPr>
          <p:nvPr/>
        </p:nvSpPr>
        <p:spPr bwMode="auto">
          <a:xfrm>
            <a:off x="428625" y="2822575"/>
            <a:ext cx="857250" cy="2178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Prefixes</a:t>
            </a:r>
            <a:endParaRPr lang="en-US" altLang="zh-TW" sz="1100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 000*</a:t>
            </a:r>
            <a:endParaRPr lang="en-US" altLang="zh-TW" sz="1100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</a:rPr>
              <a:t>b  01*</a:t>
            </a:r>
            <a:endParaRPr lang="en-US" altLang="zh-TW" sz="1100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</a:rPr>
              <a:t>c  10*</a:t>
            </a:r>
            <a:endParaRPr lang="en-US" altLang="zh-TW" sz="1100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</a:rPr>
              <a:t>d  1000*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</a:rPr>
              <a:t>e  1001*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</a:rPr>
              <a:t>f   110*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</a:rPr>
              <a:t>g  111*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15366" name="群組 88"/>
          <p:cNvGrpSpPr>
            <a:grpSpLocks/>
          </p:cNvGrpSpPr>
          <p:nvPr/>
        </p:nvGrpSpPr>
        <p:grpSpPr bwMode="auto">
          <a:xfrm>
            <a:off x="1357313" y="2928938"/>
            <a:ext cx="2143125" cy="2000250"/>
            <a:chOff x="1785938" y="2857496"/>
            <a:chExt cx="2857500" cy="2571754"/>
          </a:xfrm>
        </p:grpSpPr>
        <p:sp>
          <p:nvSpPr>
            <p:cNvPr id="15459" name="Text Box 11"/>
            <p:cNvSpPr txBox="1">
              <a:spLocks noChangeArrowheads="1"/>
            </p:cNvSpPr>
            <p:nvPr/>
          </p:nvSpPr>
          <p:spPr bwMode="auto">
            <a:xfrm>
              <a:off x="2714612" y="2857496"/>
              <a:ext cx="1287462" cy="41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Binary Trie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/>
            <p:cNvSpPr/>
            <p:nvPr/>
          </p:nvSpPr>
          <p:spPr>
            <a:xfrm>
              <a:off x="3072871" y="3214683"/>
              <a:ext cx="285749" cy="2857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11" name="直線接點 10"/>
            <p:cNvCxnSpPr>
              <a:stCxn id="12" idx="3"/>
              <a:endCxn id="14" idx="0"/>
            </p:cNvCxnSpPr>
            <p:nvPr/>
          </p:nvCxnSpPr>
          <p:spPr>
            <a:xfrm rot="5400000">
              <a:off x="2108162" y="3995168"/>
              <a:ext cx="255134" cy="1841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橢圓 11"/>
            <p:cNvSpPr/>
            <p:nvPr/>
          </p:nvSpPr>
          <p:spPr>
            <a:xfrm>
              <a:off x="2285471" y="3714747"/>
              <a:ext cx="285749" cy="2857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13" name="直線接點 12"/>
            <p:cNvCxnSpPr>
              <a:stCxn id="10" idx="5"/>
            </p:cNvCxnSpPr>
            <p:nvPr/>
          </p:nvCxnSpPr>
          <p:spPr>
            <a:xfrm rot="16200000" flipH="1">
              <a:off x="3531318" y="3244581"/>
              <a:ext cx="295956" cy="7260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橢圓 13"/>
            <p:cNvSpPr/>
            <p:nvPr/>
          </p:nvSpPr>
          <p:spPr>
            <a:xfrm>
              <a:off x="1999721" y="4214810"/>
              <a:ext cx="285751" cy="2857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5" name="橢圓 14"/>
            <p:cNvSpPr/>
            <p:nvPr/>
          </p:nvSpPr>
          <p:spPr>
            <a:xfrm>
              <a:off x="2571221" y="4214810"/>
              <a:ext cx="285751" cy="28575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b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直線接點 15"/>
            <p:cNvCxnSpPr>
              <a:stCxn id="10" idx="3"/>
              <a:endCxn id="12" idx="7"/>
            </p:cNvCxnSpPr>
            <p:nvPr/>
          </p:nvCxnSpPr>
          <p:spPr>
            <a:xfrm rot="5400000">
              <a:off x="2674068" y="3316549"/>
              <a:ext cx="295956" cy="5820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>
              <a:stCxn id="14" idx="3"/>
              <a:endCxn id="18" idx="0"/>
            </p:cNvCxnSpPr>
            <p:nvPr/>
          </p:nvCxnSpPr>
          <p:spPr>
            <a:xfrm rot="5400000">
              <a:off x="1858396" y="4531214"/>
              <a:ext cx="255135" cy="1121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17"/>
            <p:cNvSpPr/>
            <p:nvPr/>
          </p:nvSpPr>
          <p:spPr>
            <a:xfrm>
              <a:off x="1785938" y="4714874"/>
              <a:ext cx="285749" cy="28575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a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直線接點 18"/>
            <p:cNvCxnSpPr>
              <a:stCxn id="12" idx="5"/>
              <a:endCxn id="15" idx="0"/>
            </p:cNvCxnSpPr>
            <p:nvPr/>
          </p:nvCxnSpPr>
          <p:spPr>
            <a:xfrm rot="16200000" flipH="1">
              <a:off x="2495512" y="3995169"/>
              <a:ext cx="255134" cy="1841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>
              <a:stCxn id="21" idx="3"/>
              <a:endCxn id="22" idx="0"/>
            </p:cNvCxnSpPr>
            <p:nvPr/>
          </p:nvCxnSpPr>
          <p:spPr>
            <a:xfrm rot="5400000">
              <a:off x="3678729" y="3995168"/>
              <a:ext cx="255134" cy="1841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3858154" y="3714747"/>
              <a:ext cx="285751" cy="2857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2" name="橢圓 21"/>
            <p:cNvSpPr/>
            <p:nvPr/>
          </p:nvSpPr>
          <p:spPr>
            <a:xfrm>
              <a:off x="3572405" y="4214810"/>
              <a:ext cx="285749" cy="28575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c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4143905" y="4214810"/>
              <a:ext cx="285749" cy="2857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24" name="直線接點 23"/>
            <p:cNvCxnSpPr>
              <a:stCxn id="22" idx="3"/>
              <a:endCxn id="25" idx="0"/>
            </p:cNvCxnSpPr>
            <p:nvPr/>
          </p:nvCxnSpPr>
          <p:spPr>
            <a:xfrm rot="5400000">
              <a:off x="3428963" y="4531214"/>
              <a:ext cx="255135" cy="1121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3358621" y="4714874"/>
              <a:ext cx="285751" cy="2857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26" name="直線接點 25"/>
            <p:cNvCxnSpPr>
              <a:stCxn id="21" idx="5"/>
              <a:endCxn id="23" idx="0"/>
            </p:cNvCxnSpPr>
            <p:nvPr/>
          </p:nvCxnSpPr>
          <p:spPr>
            <a:xfrm rot="16200000" flipH="1">
              <a:off x="4066078" y="3995169"/>
              <a:ext cx="255134" cy="1841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橢圓 26"/>
            <p:cNvSpPr/>
            <p:nvPr/>
          </p:nvSpPr>
          <p:spPr>
            <a:xfrm>
              <a:off x="3214687" y="5143500"/>
              <a:ext cx="285751" cy="28575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d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直線接點 27"/>
            <p:cNvCxnSpPr>
              <a:stCxn id="25" idx="3"/>
              <a:endCxn id="27" idx="0"/>
            </p:cNvCxnSpPr>
            <p:nvPr/>
          </p:nvCxnSpPr>
          <p:spPr>
            <a:xfrm rot="5400000">
              <a:off x="3286881" y="5031543"/>
              <a:ext cx="183697" cy="402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3500438" y="5143500"/>
              <a:ext cx="285749" cy="28575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e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直線接點 29"/>
            <p:cNvCxnSpPr>
              <a:stCxn id="25" idx="5"/>
              <a:endCxn id="29" idx="0"/>
            </p:cNvCxnSpPr>
            <p:nvPr/>
          </p:nvCxnSpPr>
          <p:spPr>
            <a:xfrm rot="16200000" flipH="1">
              <a:off x="3531356" y="5030485"/>
              <a:ext cx="183697" cy="423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endCxn id="32" idx="0"/>
            </p:cNvCxnSpPr>
            <p:nvPr/>
          </p:nvCxnSpPr>
          <p:spPr>
            <a:xfrm rot="5400000">
              <a:off x="4000463" y="4531214"/>
              <a:ext cx="255135" cy="1121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橢圓 31"/>
            <p:cNvSpPr/>
            <p:nvPr/>
          </p:nvSpPr>
          <p:spPr>
            <a:xfrm>
              <a:off x="3930121" y="4714874"/>
              <a:ext cx="285751" cy="28575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f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直線接點 32"/>
            <p:cNvCxnSpPr>
              <a:stCxn id="23" idx="5"/>
              <a:endCxn id="34" idx="0"/>
            </p:cNvCxnSpPr>
            <p:nvPr/>
          </p:nvCxnSpPr>
          <p:spPr>
            <a:xfrm rot="16200000" flipH="1">
              <a:off x="4316904" y="4530156"/>
              <a:ext cx="255135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橢圓 33"/>
            <p:cNvSpPr/>
            <p:nvPr/>
          </p:nvSpPr>
          <p:spPr>
            <a:xfrm>
              <a:off x="4357687" y="4714874"/>
              <a:ext cx="285751" cy="28575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g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485" name="矩形 110"/>
            <p:cNvSpPr>
              <a:spLocks noChangeArrowheads="1"/>
            </p:cNvSpPr>
            <p:nvPr/>
          </p:nvSpPr>
          <p:spPr bwMode="auto">
            <a:xfrm>
              <a:off x="2643188" y="3357563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86" name="矩形 113"/>
            <p:cNvSpPr>
              <a:spLocks noChangeArrowheads="1"/>
            </p:cNvSpPr>
            <p:nvPr/>
          </p:nvSpPr>
          <p:spPr bwMode="auto">
            <a:xfrm>
              <a:off x="3571875" y="3357563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1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87" name="矩形 114"/>
            <p:cNvSpPr>
              <a:spLocks noChangeArrowheads="1"/>
            </p:cNvSpPr>
            <p:nvPr/>
          </p:nvSpPr>
          <p:spPr bwMode="auto">
            <a:xfrm>
              <a:off x="3571875" y="3929063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88" name="矩形 115"/>
            <p:cNvSpPr>
              <a:spLocks noChangeArrowheads="1"/>
            </p:cNvSpPr>
            <p:nvPr/>
          </p:nvSpPr>
          <p:spPr bwMode="auto">
            <a:xfrm>
              <a:off x="3286125" y="4429125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89" name="矩形 116"/>
            <p:cNvSpPr>
              <a:spLocks noChangeArrowheads="1"/>
            </p:cNvSpPr>
            <p:nvPr/>
          </p:nvSpPr>
          <p:spPr bwMode="auto">
            <a:xfrm>
              <a:off x="1785938" y="4429125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90" name="矩形 117"/>
            <p:cNvSpPr>
              <a:spLocks noChangeArrowheads="1"/>
            </p:cNvSpPr>
            <p:nvPr/>
          </p:nvSpPr>
          <p:spPr bwMode="auto">
            <a:xfrm>
              <a:off x="2071688" y="3929063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91" name="矩形 118"/>
            <p:cNvSpPr>
              <a:spLocks noChangeArrowheads="1"/>
            </p:cNvSpPr>
            <p:nvPr/>
          </p:nvSpPr>
          <p:spPr bwMode="auto">
            <a:xfrm>
              <a:off x="3143250" y="4929188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92" name="矩形 119"/>
            <p:cNvSpPr>
              <a:spLocks noChangeArrowheads="1"/>
            </p:cNvSpPr>
            <p:nvPr/>
          </p:nvSpPr>
          <p:spPr bwMode="auto">
            <a:xfrm>
              <a:off x="3929063" y="4429125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93" name="矩形 120"/>
            <p:cNvSpPr>
              <a:spLocks noChangeArrowheads="1"/>
            </p:cNvSpPr>
            <p:nvPr/>
          </p:nvSpPr>
          <p:spPr bwMode="auto">
            <a:xfrm>
              <a:off x="2571750" y="3929063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1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94" name="矩形 121"/>
            <p:cNvSpPr>
              <a:spLocks noChangeArrowheads="1"/>
            </p:cNvSpPr>
            <p:nvPr/>
          </p:nvSpPr>
          <p:spPr bwMode="auto">
            <a:xfrm>
              <a:off x="4143375" y="3938588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1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95" name="矩形 122"/>
            <p:cNvSpPr>
              <a:spLocks noChangeArrowheads="1"/>
            </p:cNvSpPr>
            <p:nvPr/>
          </p:nvSpPr>
          <p:spPr bwMode="auto">
            <a:xfrm>
              <a:off x="3571875" y="4938713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1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96" name="矩形 123"/>
            <p:cNvSpPr>
              <a:spLocks noChangeArrowheads="1"/>
            </p:cNvSpPr>
            <p:nvPr/>
          </p:nvSpPr>
          <p:spPr bwMode="auto">
            <a:xfrm>
              <a:off x="4379913" y="4429125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1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133" name="向右箭號 132"/>
          <p:cNvSpPr/>
          <p:nvPr/>
        </p:nvSpPr>
        <p:spPr>
          <a:xfrm rot="18948863">
            <a:off x="3763963" y="3325813"/>
            <a:ext cx="449262" cy="32543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34" name="向右箭號 133"/>
          <p:cNvSpPr/>
          <p:nvPr/>
        </p:nvSpPr>
        <p:spPr>
          <a:xfrm rot="2701013">
            <a:off x="3763962" y="3967163"/>
            <a:ext cx="449263" cy="32543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pSp>
        <p:nvGrpSpPr>
          <p:cNvPr id="15369" name="群組 135"/>
          <p:cNvGrpSpPr>
            <a:grpSpLocks/>
          </p:cNvGrpSpPr>
          <p:nvPr/>
        </p:nvGrpSpPr>
        <p:grpSpPr bwMode="auto">
          <a:xfrm>
            <a:off x="4286250" y="3857625"/>
            <a:ext cx="4143375" cy="2357438"/>
            <a:chOff x="4286248" y="3714752"/>
            <a:chExt cx="4143404" cy="2357454"/>
          </a:xfrm>
        </p:grpSpPr>
        <p:sp>
          <p:nvSpPr>
            <p:cNvPr id="92" name="橢圓 91"/>
            <p:cNvSpPr/>
            <p:nvPr/>
          </p:nvSpPr>
          <p:spPr>
            <a:xfrm>
              <a:off x="6080136" y="3967167"/>
              <a:ext cx="312740" cy="2603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93" name="直線接點 92"/>
            <p:cNvCxnSpPr>
              <a:stCxn id="92" idx="5"/>
              <a:endCxn id="100" idx="1"/>
            </p:cNvCxnSpPr>
            <p:nvPr/>
          </p:nvCxnSpPr>
          <p:spPr>
            <a:xfrm rot="16200000" flipH="1">
              <a:off x="6574645" y="3961611"/>
              <a:ext cx="727080" cy="11826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橢圓 93"/>
            <p:cNvSpPr/>
            <p:nvPr/>
          </p:nvSpPr>
          <p:spPr>
            <a:xfrm>
              <a:off x="4832352" y="4878398"/>
              <a:ext cx="312740" cy="26193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5" name="橢圓 94"/>
            <p:cNvSpPr/>
            <p:nvPr/>
          </p:nvSpPr>
          <p:spPr>
            <a:xfrm>
              <a:off x="5611820" y="4878398"/>
              <a:ext cx="312739" cy="261939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b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96" name="直線接點 95"/>
            <p:cNvCxnSpPr>
              <a:stCxn id="92" idx="3"/>
              <a:endCxn id="94" idx="0"/>
            </p:cNvCxnSpPr>
            <p:nvPr/>
          </p:nvCxnSpPr>
          <p:spPr>
            <a:xfrm rot="5400000">
              <a:off x="5212561" y="3964786"/>
              <a:ext cx="688980" cy="1138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橢圓 98"/>
            <p:cNvSpPr/>
            <p:nvPr/>
          </p:nvSpPr>
          <p:spPr>
            <a:xfrm>
              <a:off x="6548452" y="4878398"/>
              <a:ext cx="312739" cy="261939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c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0" name="橢圓 99"/>
            <p:cNvSpPr/>
            <p:nvPr/>
          </p:nvSpPr>
          <p:spPr>
            <a:xfrm>
              <a:off x="7485083" y="4878398"/>
              <a:ext cx="311152" cy="26193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5432" name="矩形 149"/>
            <p:cNvSpPr>
              <a:spLocks noChangeArrowheads="1"/>
            </p:cNvSpPr>
            <p:nvPr/>
          </p:nvSpPr>
          <p:spPr bwMode="auto">
            <a:xfrm>
              <a:off x="5066319" y="4431635"/>
              <a:ext cx="372701" cy="251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02" name="橢圓 101"/>
            <p:cNvSpPr/>
            <p:nvPr/>
          </p:nvSpPr>
          <p:spPr>
            <a:xfrm>
              <a:off x="4664076" y="5748354"/>
              <a:ext cx="233365" cy="195263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a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3" name="橢圓 102"/>
            <p:cNvSpPr/>
            <p:nvPr/>
          </p:nvSpPr>
          <p:spPr>
            <a:xfrm>
              <a:off x="4897440" y="5748354"/>
              <a:ext cx="241302" cy="1952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5" name="橢圓 104"/>
            <p:cNvSpPr/>
            <p:nvPr/>
          </p:nvSpPr>
          <p:spPr>
            <a:xfrm>
              <a:off x="6224600" y="5748354"/>
              <a:ext cx="233364" cy="195263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d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6" name="橢圓 105"/>
            <p:cNvSpPr/>
            <p:nvPr/>
          </p:nvSpPr>
          <p:spPr>
            <a:xfrm>
              <a:off x="6457963" y="5748354"/>
              <a:ext cx="234952" cy="195263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e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7" name="橢圓 106"/>
            <p:cNvSpPr/>
            <p:nvPr/>
          </p:nvSpPr>
          <p:spPr>
            <a:xfrm>
              <a:off x="6692915" y="5748354"/>
              <a:ext cx="239715" cy="1952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8" name="橢圓 107"/>
            <p:cNvSpPr/>
            <p:nvPr/>
          </p:nvSpPr>
          <p:spPr>
            <a:xfrm>
              <a:off x="6938980" y="5748354"/>
              <a:ext cx="233364" cy="1952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0" name="橢圓 109"/>
            <p:cNvSpPr/>
            <p:nvPr/>
          </p:nvSpPr>
          <p:spPr>
            <a:xfrm>
              <a:off x="7550171" y="5748354"/>
              <a:ext cx="234952" cy="195263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f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1" name="橢圓 110"/>
            <p:cNvSpPr/>
            <p:nvPr/>
          </p:nvSpPr>
          <p:spPr>
            <a:xfrm>
              <a:off x="7785122" y="5748354"/>
              <a:ext cx="239715" cy="195263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g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13" name="直線接點 112"/>
            <p:cNvCxnSpPr>
              <a:endCxn id="95" idx="0"/>
            </p:cNvCxnSpPr>
            <p:nvPr/>
          </p:nvCxnSpPr>
          <p:spPr>
            <a:xfrm rot="5400000">
              <a:off x="5638014" y="4358488"/>
              <a:ext cx="650879" cy="3889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>
              <a:endCxn id="99" idx="0"/>
            </p:cNvCxnSpPr>
            <p:nvPr/>
          </p:nvCxnSpPr>
          <p:spPr>
            <a:xfrm rot="16200000" flipH="1">
              <a:off x="6183323" y="4357694"/>
              <a:ext cx="652467" cy="3889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>
              <a:stCxn id="94" idx="4"/>
              <a:endCxn id="102" idx="0"/>
            </p:cNvCxnSpPr>
            <p:nvPr/>
          </p:nvCxnSpPr>
          <p:spPr>
            <a:xfrm rot="5400000">
              <a:off x="4579937" y="5340364"/>
              <a:ext cx="608017" cy="2079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>
              <a:stCxn id="94" idx="4"/>
              <a:endCxn id="103" idx="0"/>
            </p:cNvCxnSpPr>
            <p:nvPr/>
          </p:nvCxnSpPr>
          <p:spPr>
            <a:xfrm rot="16200000" flipH="1">
              <a:off x="4699001" y="5429264"/>
              <a:ext cx="608017" cy="301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>
              <a:stCxn id="99" idx="4"/>
            </p:cNvCxnSpPr>
            <p:nvPr/>
          </p:nvCxnSpPr>
          <p:spPr>
            <a:xfrm rot="5400000">
              <a:off x="6218249" y="5262575"/>
              <a:ext cx="608017" cy="3635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>
              <a:stCxn id="99" idx="4"/>
            </p:cNvCxnSpPr>
            <p:nvPr/>
          </p:nvCxnSpPr>
          <p:spPr>
            <a:xfrm rot="5400000">
              <a:off x="6334931" y="5379257"/>
              <a:ext cx="608017" cy="1301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>
              <a:stCxn id="99" idx="4"/>
            </p:cNvCxnSpPr>
            <p:nvPr/>
          </p:nvCxnSpPr>
          <p:spPr>
            <a:xfrm rot="16200000" flipH="1">
              <a:off x="6453994" y="5390370"/>
              <a:ext cx="608017" cy="1079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>
              <a:stCxn id="99" idx="4"/>
            </p:cNvCxnSpPr>
            <p:nvPr/>
          </p:nvCxnSpPr>
          <p:spPr>
            <a:xfrm rot="16200000" flipH="1">
              <a:off x="6576233" y="5268132"/>
              <a:ext cx="608017" cy="3524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>
              <a:stCxn id="100" idx="4"/>
            </p:cNvCxnSpPr>
            <p:nvPr/>
          </p:nvCxnSpPr>
          <p:spPr>
            <a:xfrm rot="16200000" flipH="1">
              <a:off x="7349351" y="5431646"/>
              <a:ext cx="608017" cy="25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>
              <a:stCxn id="100" idx="4"/>
            </p:cNvCxnSpPr>
            <p:nvPr/>
          </p:nvCxnSpPr>
          <p:spPr>
            <a:xfrm rot="16200000" flipH="1">
              <a:off x="7468414" y="5312582"/>
              <a:ext cx="608017" cy="2635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51" name="Text Box 11"/>
            <p:cNvSpPr txBox="1">
              <a:spLocks noChangeArrowheads="1"/>
            </p:cNvSpPr>
            <p:nvPr/>
          </p:nvSpPr>
          <p:spPr bwMode="auto">
            <a:xfrm>
              <a:off x="5688642" y="3714752"/>
              <a:ext cx="2098068" cy="285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Variable-stride Trie (VST)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52" name="矩形 227"/>
            <p:cNvSpPr>
              <a:spLocks noChangeArrowheads="1"/>
            </p:cNvSpPr>
            <p:nvPr/>
          </p:nvSpPr>
          <p:spPr bwMode="auto">
            <a:xfrm>
              <a:off x="5629703" y="4431635"/>
              <a:ext cx="372700" cy="251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01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53" name="矩形 228"/>
            <p:cNvSpPr>
              <a:spLocks noChangeArrowheads="1"/>
            </p:cNvSpPr>
            <p:nvPr/>
          </p:nvSpPr>
          <p:spPr bwMode="auto">
            <a:xfrm>
              <a:off x="6470444" y="4422945"/>
              <a:ext cx="372701" cy="251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10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54" name="矩形 229"/>
            <p:cNvSpPr>
              <a:spLocks noChangeArrowheads="1"/>
            </p:cNvSpPr>
            <p:nvPr/>
          </p:nvSpPr>
          <p:spPr bwMode="auto">
            <a:xfrm>
              <a:off x="7033829" y="4422945"/>
              <a:ext cx="372700" cy="251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11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55" name="矩形 230"/>
            <p:cNvSpPr>
              <a:spLocks noChangeArrowheads="1"/>
            </p:cNvSpPr>
            <p:nvPr/>
          </p:nvSpPr>
          <p:spPr bwMode="auto">
            <a:xfrm>
              <a:off x="4643438" y="5429264"/>
              <a:ext cx="57579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0         1</a:t>
              </a:r>
              <a:endParaRPr lang="zh-TW" altLang="en-US" sz="10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56" name="矩形 234"/>
            <p:cNvSpPr>
              <a:spLocks noChangeArrowheads="1"/>
            </p:cNvSpPr>
            <p:nvPr/>
          </p:nvSpPr>
          <p:spPr bwMode="auto">
            <a:xfrm>
              <a:off x="6172376" y="5429264"/>
              <a:ext cx="10567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00   01       10  11</a:t>
              </a:r>
              <a:endParaRPr lang="zh-TW" altLang="en-US" sz="10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5457" name="矩形 235"/>
            <p:cNvSpPr>
              <a:spLocks noChangeArrowheads="1"/>
            </p:cNvSpPr>
            <p:nvPr/>
          </p:nvSpPr>
          <p:spPr bwMode="auto">
            <a:xfrm>
              <a:off x="7358082" y="5429264"/>
              <a:ext cx="100013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  0           1</a:t>
              </a:r>
              <a:endParaRPr lang="zh-TW" altLang="en-US" sz="10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35" name="矩形 134"/>
            <p:cNvSpPr/>
            <p:nvPr/>
          </p:nvSpPr>
          <p:spPr>
            <a:xfrm>
              <a:off x="4286248" y="3714752"/>
              <a:ext cx="4143404" cy="235745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grpSp>
        <p:nvGrpSpPr>
          <p:cNvPr id="15370" name="群組 137"/>
          <p:cNvGrpSpPr>
            <a:grpSpLocks/>
          </p:cNvGrpSpPr>
          <p:nvPr/>
        </p:nvGrpSpPr>
        <p:grpSpPr bwMode="auto">
          <a:xfrm>
            <a:off x="4286250" y="1357313"/>
            <a:ext cx="4143375" cy="2357437"/>
            <a:chOff x="4286248" y="1357298"/>
            <a:chExt cx="4143404" cy="2357454"/>
          </a:xfrm>
        </p:grpSpPr>
        <p:grpSp>
          <p:nvGrpSpPr>
            <p:cNvPr id="15382" name="群組 89"/>
            <p:cNvGrpSpPr>
              <a:grpSpLocks/>
            </p:cNvGrpSpPr>
            <p:nvPr/>
          </p:nvGrpSpPr>
          <p:grpSpPr bwMode="auto">
            <a:xfrm>
              <a:off x="4286248" y="1357298"/>
              <a:ext cx="4071966" cy="2228850"/>
              <a:chOff x="5143500" y="2938461"/>
              <a:chExt cx="3729038" cy="2443164"/>
            </a:xfrm>
          </p:grpSpPr>
          <p:sp>
            <p:nvSpPr>
              <p:cNvPr id="47" name="橢圓 46"/>
              <p:cNvSpPr/>
              <p:nvPr/>
            </p:nvSpPr>
            <p:spPr>
              <a:xfrm>
                <a:off x="6786312" y="3215146"/>
                <a:ext cx="286402" cy="28538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cxnSp>
            <p:nvCxnSpPr>
              <p:cNvPr id="48" name="直線接點 47"/>
              <p:cNvCxnSpPr>
                <a:stCxn id="47" idx="5"/>
                <a:endCxn id="55" idx="1"/>
              </p:cNvCxnSpPr>
              <p:nvPr/>
            </p:nvCxnSpPr>
            <p:spPr>
              <a:xfrm rot="16200000" flipH="1">
                <a:off x="7173603" y="3315718"/>
                <a:ext cx="796992" cy="108309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橢圓 48"/>
              <p:cNvSpPr/>
              <p:nvPr/>
            </p:nvSpPr>
            <p:spPr>
              <a:xfrm>
                <a:off x="5643613" y="4213996"/>
                <a:ext cx="286402" cy="2871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50" name="橢圓 49"/>
              <p:cNvSpPr/>
              <p:nvPr/>
            </p:nvSpPr>
            <p:spPr>
              <a:xfrm>
                <a:off x="6357437" y="4213996"/>
                <a:ext cx="286401" cy="287127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b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1" name="直線接點 50"/>
              <p:cNvCxnSpPr>
                <a:stCxn id="47" idx="3"/>
                <a:endCxn id="49" idx="0"/>
              </p:cNvCxnSpPr>
              <p:nvPr/>
            </p:nvCxnSpPr>
            <p:spPr>
              <a:xfrm rot="5400000">
                <a:off x="5929665" y="3315189"/>
                <a:ext cx="755228" cy="104238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>
                <a:stCxn id="49" idx="4"/>
                <a:endCxn id="53" idx="0"/>
              </p:cNvCxnSpPr>
              <p:nvPr/>
            </p:nvCxnSpPr>
            <p:spPr>
              <a:xfrm rot="5400000">
                <a:off x="5250767" y="4632282"/>
                <a:ext cx="666480" cy="4041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橢圓 52"/>
              <p:cNvSpPr/>
              <p:nvPr/>
            </p:nvSpPr>
            <p:spPr>
              <a:xfrm>
                <a:off x="5275798" y="5167603"/>
                <a:ext cx="213710" cy="214040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a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橢圓 53"/>
              <p:cNvSpPr/>
              <p:nvPr/>
            </p:nvSpPr>
            <p:spPr>
              <a:xfrm>
                <a:off x="7215188" y="4213996"/>
                <a:ext cx="286401" cy="287127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c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橢圓 54"/>
              <p:cNvSpPr/>
              <p:nvPr/>
            </p:nvSpPr>
            <p:spPr>
              <a:xfrm>
                <a:off x="8072939" y="4213996"/>
                <a:ext cx="284948" cy="2871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5393" name="矩形 149"/>
              <p:cNvSpPr>
                <a:spLocks noChangeArrowheads="1"/>
              </p:cNvSpPr>
              <p:nvPr/>
            </p:nvSpPr>
            <p:spPr bwMode="auto">
              <a:xfrm>
                <a:off x="5857875" y="3724275"/>
                <a:ext cx="3413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00</a:t>
                </a:r>
                <a:endParaRPr lang="zh-TW" altLang="en-US" sz="12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橢圓 56"/>
              <p:cNvSpPr/>
              <p:nvPr/>
            </p:nvSpPr>
            <p:spPr>
              <a:xfrm>
                <a:off x="5489508" y="5167603"/>
                <a:ext cx="213711" cy="214040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a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橢圓 57"/>
              <p:cNvSpPr/>
              <p:nvPr/>
            </p:nvSpPr>
            <p:spPr>
              <a:xfrm>
                <a:off x="5703220" y="5167603"/>
                <a:ext cx="220980" cy="214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橢圓 58"/>
              <p:cNvSpPr/>
              <p:nvPr/>
            </p:nvSpPr>
            <p:spPr>
              <a:xfrm>
                <a:off x="5930015" y="5167603"/>
                <a:ext cx="213710" cy="214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橢圓 59"/>
              <p:cNvSpPr/>
              <p:nvPr/>
            </p:nvSpPr>
            <p:spPr>
              <a:xfrm>
                <a:off x="6918610" y="5167603"/>
                <a:ext cx="213710" cy="214040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d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橢圓 60"/>
              <p:cNvSpPr/>
              <p:nvPr/>
            </p:nvSpPr>
            <p:spPr>
              <a:xfrm>
                <a:off x="7132320" y="5167603"/>
                <a:ext cx="215165" cy="214040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e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橢圓 61"/>
              <p:cNvSpPr/>
              <p:nvPr/>
            </p:nvSpPr>
            <p:spPr>
              <a:xfrm>
                <a:off x="7347485" y="5167603"/>
                <a:ext cx="219527" cy="214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橢圓 62"/>
              <p:cNvSpPr/>
              <p:nvPr/>
            </p:nvSpPr>
            <p:spPr>
              <a:xfrm>
                <a:off x="7572827" y="5167603"/>
                <a:ext cx="213710" cy="214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橢圓 63"/>
              <p:cNvSpPr/>
              <p:nvPr/>
            </p:nvSpPr>
            <p:spPr>
              <a:xfrm>
                <a:off x="7918835" y="5167603"/>
                <a:ext cx="213710" cy="214040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f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橢圓 64"/>
              <p:cNvSpPr/>
              <p:nvPr/>
            </p:nvSpPr>
            <p:spPr>
              <a:xfrm>
                <a:off x="8132545" y="5167603"/>
                <a:ext cx="215165" cy="214040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f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橢圓 65"/>
              <p:cNvSpPr/>
              <p:nvPr/>
            </p:nvSpPr>
            <p:spPr>
              <a:xfrm>
                <a:off x="8347710" y="5167603"/>
                <a:ext cx="219527" cy="214040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g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橢圓 66"/>
              <p:cNvSpPr/>
              <p:nvPr/>
            </p:nvSpPr>
            <p:spPr>
              <a:xfrm>
                <a:off x="8573052" y="5167603"/>
                <a:ext cx="213710" cy="214040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1200" dirty="0">
                    <a:solidFill>
                      <a:schemeClr val="tx1"/>
                    </a:solidFill>
                  </a:rPr>
                  <a:t>g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8" name="直線接點 67"/>
              <p:cNvCxnSpPr>
                <a:endCxn id="50" idx="0"/>
              </p:cNvCxnSpPr>
              <p:nvPr/>
            </p:nvCxnSpPr>
            <p:spPr>
              <a:xfrm rot="5400000">
                <a:off x="6322724" y="3679172"/>
                <a:ext cx="713465" cy="3561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接點 68"/>
              <p:cNvCxnSpPr>
                <a:endCxn id="54" idx="0"/>
              </p:cNvCxnSpPr>
              <p:nvPr/>
            </p:nvCxnSpPr>
            <p:spPr>
              <a:xfrm rot="16200000" flipH="1">
                <a:off x="6821967" y="3678301"/>
                <a:ext cx="715204" cy="3561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接點 69"/>
              <p:cNvCxnSpPr>
                <a:stCxn id="49" idx="4"/>
                <a:endCxn id="57" idx="0"/>
              </p:cNvCxnSpPr>
              <p:nvPr/>
            </p:nvCxnSpPr>
            <p:spPr>
              <a:xfrm rot="5400000">
                <a:off x="5357622" y="4739138"/>
                <a:ext cx="666480" cy="1904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接點 70"/>
              <p:cNvCxnSpPr>
                <a:stCxn id="49" idx="4"/>
                <a:endCxn id="58" idx="0"/>
              </p:cNvCxnSpPr>
              <p:nvPr/>
            </p:nvCxnSpPr>
            <p:spPr>
              <a:xfrm rot="16200000" flipH="1">
                <a:off x="5466659" y="4820551"/>
                <a:ext cx="666480" cy="2762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/>
              <p:cNvCxnSpPr>
                <a:stCxn id="49" idx="4"/>
                <a:endCxn id="59" idx="0"/>
              </p:cNvCxnSpPr>
              <p:nvPr/>
            </p:nvCxnSpPr>
            <p:spPr>
              <a:xfrm rot="16200000" flipH="1">
                <a:off x="5578602" y="4708607"/>
                <a:ext cx="666480" cy="2515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接點 72"/>
              <p:cNvCxnSpPr>
                <a:stCxn id="54" idx="4"/>
              </p:cNvCxnSpPr>
              <p:nvPr/>
            </p:nvCxnSpPr>
            <p:spPr>
              <a:xfrm rot="5400000">
                <a:off x="6857960" y="4667901"/>
                <a:ext cx="666480" cy="3329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接點 73"/>
              <p:cNvCxnSpPr>
                <a:stCxn id="54" idx="4"/>
              </p:cNvCxnSpPr>
              <p:nvPr/>
            </p:nvCxnSpPr>
            <p:spPr>
              <a:xfrm rot="5400000">
                <a:off x="6964816" y="4774756"/>
                <a:ext cx="666480" cy="1192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接點 74"/>
              <p:cNvCxnSpPr>
                <a:stCxn id="54" idx="4"/>
              </p:cNvCxnSpPr>
              <p:nvPr/>
            </p:nvCxnSpPr>
            <p:spPr>
              <a:xfrm rot="16200000" flipH="1">
                <a:off x="7073852" y="4784933"/>
                <a:ext cx="666480" cy="9885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接點 75"/>
              <p:cNvCxnSpPr>
                <a:stCxn id="54" idx="4"/>
              </p:cNvCxnSpPr>
              <p:nvPr/>
            </p:nvCxnSpPr>
            <p:spPr>
              <a:xfrm rot="16200000" flipH="1">
                <a:off x="7185796" y="4672989"/>
                <a:ext cx="666480" cy="322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接點 76"/>
              <p:cNvCxnSpPr>
                <a:stCxn id="55" idx="4"/>
              </p:cNvCxnSpPr>
              <p:nvPr/>
            </p:nvCxnSpPr>
            <p:spPr>
              <a:xfrm rot="5400000">
                <a:off x="7786949" y="4739137"/>
                <a:ext cx="666480" cy="1904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接點 77"/>
              <p:cNvCxnSpPr>
                <a:stCxn id="55" idx="4"/>
              </p:cNvCxnSpPr>
              <p:nvPr/>
            </p:nvCxnSpPr>
            <p:spPr>
              <a:xfrm rot="16200000" flipH="1">
                <a:off x="7893804" y="4822732"/>
                <a:ext cx="666480" cy="232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接點 78"/>
              <p:cNvCxnSpPr>
                <a:stCxn id="55" idx="4"/>
              </p:cNvCxnSpPr>
              <p:nvPr/>
            </p:nvCxnSpPr>
            <p:spPr>
              <a:xfrm rot="16200000" flipH="1">
                <a:off x="8002840" y="4713695"/>
                <a:ext cx="666480" cy="2413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接點 79"/>
              <p:cNvCxnSpPr>
                <a:stCxn id="55" idx="4"/>
              </p:cNvCxnSpPr>
              <p:nvPr/>
            </p:nvCxnSpPr>
            <p:spPr>
              <a:xfrm rot="16200000" flipH="1">
                <a:off x="8114784" y="4601752"/>
                <a:ext cx="666480" cy="46522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18" name="Text Box 11"/>
              <p:cNvSpPr txBox="1">
                <a:spLocks noChangeArrowheads="1"/>
              </p:cNvSpPr>
              <p:nvPr/>
            </p:nvSpPr>
            <p:spPr bwMode="auto">
              <a:xfrm>
                <a:off x="6427788" y="2938461"/>
                <a:ext cx="1855955" cy="313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Fixed-Stride Trie (FST)</a:t>
                </a:r>
                <a:endParaRPr lang="en-US" altLang="zh-TW" sz="18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19" name="矩形 227"/>
              <p:cNvSpPr>
                <a:spLocks noChangeArrowheads="1"/>
              </p:cNvSpPr>
              <p:nvPr/>
            </p:nvSpPr>
            <p:spPr bwMode="auto">
              <a:xfrm>
                <a:off x="6373813" y="3724275"/>
                <a:ext cx="341312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01</a:t>
                </a:r>
                <a:endParaRPr lang="zh-TW" altLang="en-US" sz="12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20" name="矩形 228"/>
              <p:cNvSpPr>
                <a:spLocks noChangeArrowheads="1"/>
              </p:cNvSpPr>
              <p:nvPr/>
            </p:nvSpPr>
            <p:spPr bwMode="auto">
              <a:xfrm>
                <a:off x="7143750" y="3714750"/>
                <a:ext cx="3413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10</a:t>
                </a:r>
                <a:endParaRPr lang="zh-TW" altLang="en-US" sz="12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21" name="矩形 229"/>
              <p:cNvSpPr>
                <a:spLocks noChangeArrowheads="1"/>
              </p:cNvSpPr>
              <p:nvPr/>
            </p:nvSpPr>
            <p:spPr bwMode="auto">
              <a:xfrm>
                <a:off x="7659688" y="3714750"/>
                <a:ext cx="341312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11</a:t>
                </a:r>
                <a:endParaRPr lang="zh-TW" altLang="en-US" sz="12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22" name="矩形 230"/>
              <p:cNvSpPr>
                <a:spLocks noChangeArrowheads="1"/>
              </p:cNvSpPr>
              <p:nvPr/>
            </p:nvSpPr>
            <p:spPr bwMode="auto">
              <a:xfrm>
                <a:off x="5143500" y="4968875"/>
                <a:ext cx="1085850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00   01       10   11</a:t>
                </a:r>
                <a:endParaRPr lang="zh-TW" altLang="en-US" sz="10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23" name="矩形 234"/>
              <p:cNvSpPr>
                <a:spLocks noChangeArrowheads="1"/>
              </p:cNvSpPr>
              <p:nvPr/>
            </p:nvSpPr>
            <p:spPr bwMode="auto">
              <a:xfrm>
                <a:off x="6786563" y="4968875"/>
                <a:ext cx="1085850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00   01       10   11</a:t>
                </a:r>
                <a:endParaRPr lang="zh-TW" altLang="en-US" sz="10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24" name="矩形 235"/>
              <p:cNvSpPr>
                <a:spLocks noChangeArrowheads="1"/>
              </p:cNvSpPr>
              <p:nvPr/>
            </p:nvSpPr>
            <p:spPr bwMode="auto">
              <a:xfrm>
                <a:off x="7786688" y="4968875"/>
                <a:ext cx="1085850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00   01       10   11</a:t>
                </a:r>
                <a:endParaRPr lang="zh-TW" altLang="en-US" sz="10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7" name="矩形 136"/>
            <p:cNvSpPr/>
            <p:nvPr/>
          </p:nvSpPr>
          <p:spPr>
            <a:xfrm>
              <a:off x="4286248" y="1357298"/>
              <a:ext cx="4143404" cy="235745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15371" name="內容版面配置區 138"/>
          <p:cNvSpPr>
            <a:spLocks noGrp="1"/>
          </p:cNvSpPr>
          <p:nvPr>
            <p:ph idx="1"/>
          </p:nvPr>
        </p:nvSpPr>
        <p:spPr>
          <a:xfrm>
            <a:off x="503238" y="1643063"/>
            <a:ext cx="3711575" cy="1357312"/>
          </a:xfrm>
        </p:spPr>
        <p:txBody>
          <a:bodyPr/>
          <a:lstStyle/>
          <a:p>
            <a:pPr eaLnBrk="1" hangingPunct="1"/>
            <a:r>
              <a:rPr lang="en-US" altLang="zh-TW" sz="1600" i="1" smtClean="0"/>
              <a:t>Fix stride</a:t>
            </a:r>
            <a:r>
              <a:rPr lang="en-US" altLang="zh-TW" sz="1600" smtClean="0"/>
              <a:t>: same level has 	      same stride size</a:t>
            </a:r>
          </a:p>
          <a:p>
            <a:pPr eaLnBrk="1" hangingPunct="1"/>
            <a:r>
              <a:rPr lang="en-US" altLang="zh-TW" sz="1600" i="1" smtClean="0"/>
              <a:t>Variable stride</a:t>
            </a:r>
            <a:r>
              <a:rPr lang="en-US" altLang="zh-TW" sz="1600" smtClean="0"/>
              <a:t>: otherwise</a:t>
            </a:r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7643813" y="2286000"/>
            <a:ext cx="92868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solidFill>
                  <a:srgbClr val="C0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stride=2</a:t>
            </a:r>
          </a:p>
        </p:txBody>
      </p:sp>
      <p:sp>
        <p:nvSpPr>
          <p:cNvPr id="15373" name="Text Box 11"/>
          <p:cNvSpPr txBox="1">
            <a:spLocks noChangeArrowheads="1"/>
          </p:cNvSpPr>
          <p:nvPr/>
        </p:nvSpPr>
        <p:spPr bwMode="auto">
          <a:xfrm>
            <a:off x="8215313" y="3286125"/>
            <a:ext cx="92868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solidFill>
                  <a:srgbClr val="C0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stride=2</a:t>
            </a:r>
          </a:p>
        </p:txBody>
      </p:sp>
      <p:sp>
        <p:nvSpPr>
          <p:cNvPr id="15374" name="Text Box 11"/>
          <p:cNvSpPr txBox="1">
            <a:spLocks noChangeArrowheads="1"/>
          </p:cNvSpPr>
          <p:nvPr/>
        </p:nvSpPr>
        <p:spPr bwMode="auto">
          <a:xfrm>
            <a:off x="7643813" y="4786313"/>
            <a:ext cx="92868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solidFill>
                  <a:srgbClr val="C0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stride=2</a:t>
            </a:r>
          </a:p>
        </p:txBody>
      </p:sp>
      <p:sp>
        <p:nvSpPr>
          <p:cNvPr id="15375" name="Text Box 11"/>
          <p:cNvSpPr txBox="1">
            <a:spLocks noChangeArrowheads="1"/>
          </p:cNvSpPr>
          <p:nvPr/>
        </p:nvSpPr>
        <p:spPr bwMode="auto">
          <a:xfrm>
            <a:off x="8001000" y="5857875"/>
            <a:ext cx="92868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solidFill>
                  <a:srgbClr val="C0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stride=1</a:t>
            </a:r>
          </a:p>
        </p:txBody>
      </p:sp>
      <p:sp>
        <p:nvSpPr>
          <p:cNvPr id="15376" name="Text Box 11"/>
          <p:cNvSpPr txBox="1">
            <a:spLocks noChangeArrowheads="1"/>
          </p:cNvSpPr>
          <p:nvPr/>
        </p:nvSpPr>
        <p:spPr bwMode="auto">
          <a:xfrm>
            <a:off x="5476875" y="5857875"/>
            <a:ext cx="92868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solidFill>
                  <a:srgbClr val="C0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stride=2</a:t>
            </a:r>
          </a:p>
        </p:txBody>
      </p:sp>
      <p:sp>
        <p:nvSpPr>
          <p:cNvPr id="138" name="梯形 137"/>
          <p:cNvSpPr/>
          <p:nvPr/>
        </p:nvSpPr>
        <p:spPr>
          <a:xfrm>
            <a:off x="4357688" y="1643063"/>
            <a:ext cx="4000500" cy="1143000"/>
          </a:xfrm>
          <a:prstGeom prst="trapezoid">
            <a:avLst>
              <a:gd name="adj" fmla="val 151713"/>
            </a:avLst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39" name="梯形 138"/>
          <p:cNvSpPr/>
          <p:nvPr/>
        </p:nvSpPr>
        <p:spPr>
          <a:xfrm>
            <a:off x="7143750" y="2571750"/>
            <a:ext cx="1285875" cy="1000125"/>
          </a:xfrm>
          <a:prstGeom prst="trapezoid">
            <a:avLst>
              <a:gd name="adj" fmla="val 55060"/>
            </a:avLst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1" name="梯形 140"/>
          <p:cNvSpPr/>
          <p:nvPr/>
        </p:nvSpPr>
        <p:spPr>
          <a:xfrm>
            <a:off x="6072188" y="5000625"/>
            <a:ext cx="1285875" cy="1071563"/>
          </a:xfrm>
          <a:prstGeom prst="trapezoid">
            <a:avLst>
              <a:gd name="adj" fmla="val 44485"/>
            </a:avLst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3" name="等腰三角形 142"/>
          <p:cNvSpPr/>
          <p:nvPr/>
        </p:nvSpPr>
        <p:spPr>
          <a:xfrm>
            <a:off x="7500938" y="5000625"/>
            <a:ext cx="714375" cy="1071563"/>
          </a:xfrm>
          <a:prstGeom prst="triangle">
            <a:avLst>
              <a:gd name="adj" fmla="val 11212"/>
            </a:avLst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4" name="梯形 143"/>
          <p:cNvSpPr/>
          <p:nvPr/>
        </p:nvSpPr>
        <p:spPr>
          <a:xfrm>
            <a:off x="4286250" y="4143375"/>
            <a:ext cx="4000500" cy="1143000"/>
          </a:xfrm>
          <a:prstGeom prst="trapezoid">
            <a:avLst>
              <a:gd name="adj" fmla="val 151713"/>
            </a:avLst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0280395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7143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Basic Scheme of Multi-bit </a:t>
            </a:r>
            <a:r>
              <a:rPr lang="en-US" altLang="zh-TW" sz="3200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Trie</a:t>
            </a:r>
            <a:r>
              <a:rPr lang="en-US" altLang="zh-TW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(3/4)</a:t>
            </a:r>
            <a:endParaRPr lang="zh-TW" altLang="en-US" sz="3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0" y="6111875"/>
            <a:ext cx="3776663" cy="365125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CSIE Computer &amp; Internet Architecture Lab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9D0C129-114B-4EAD-88C6-937FF6D5235E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4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33" name="向右箭號 132"/>
          <p:cNvSpPr/>
          <p:nvPr/>
        </p:nvSpPr>
        <p:spPr>
          <a:xfrm>
            <a:off x="4714875" y="3286125"/>
            <a:ext cx="449263" cy="32543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pSp>
        <p:nvGrpSpPr>
          <p:cNvPr id="16390" name="群組 89"/>
          <p:cNvGrpSpPr>
            <a:grpSpLocks/>
          </p:cNvGrpSpPr>
          <p:nvPr/>
        </p:nvGrpSpPr>
        <p:grpSpPr bwMode="auto">
          <a:xfrm>
            <a:off x="500063" y="2071688"/>
            <a:ext cx="4071937" cy="2443162"/>
            <a:chOff x="5143500" y="2703519"/>
            <a:chExt cx="3729038" cy="2678124"/>
          </a:xfrm>
        </p:grpSpPr>
        <p:sp>
          <p:nvSpPr>
            <p:cNvPr id="47" name="橢圓 46"/>
            <p:cNvSpPr/>
            <p:nvPr/>
          </p:nvSpPr>
          <p:spPr>
            <a:xfrm>
              <a:off x="6786312" y="3215130"/>
              <a:ext cx="286401" cy="2853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48" name="直線接點 47"/>
            <p:cNvCxnSpPr>
              <a:stCxn id="47" idx="5"/>
              <a:endCxn id="55" idx="1"/>
            </p:cNvCxnSpPr>
            <p:nvPr/>
          </p:nvCxnSpPr>
          <p:spPr>
            <a:xfrm rot="16200000" flipH="1">
              <a:off x="7173600" y="3315707"/>
              <a:ext cx="796999" cy="10830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橢圓 48"/>
            <p:cNvSpPr/>
            <p:nvPr/>
          </p:nvSpPr>
          <p:spPr>
            <a:xfrm>
              <a:off x="5643613" y="4213988"/>
              <a:ext cx="286401" cy="2871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50" name="橢圓 49"/>
            <p:cNvSpPr/>
            <p:nvPr/>
          </p:nvSpPr>
          <p:spPr>
            <a:xfrm>
              <a:off x="6357436" y="4213988"/>
              <a:ext cx="286402" cy="287128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b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線接點 50"/>
            <p:cNvCxnSpPr>
              <a:stCxn id="47" idx="3"/>
              <a:endCxn id="49" idx="0"/>
            </p:cNvCxnSpPr>
            <p:nvPr/>
          </p:nvCxnSpPr>
          <p:spPr>
            <a:xfrm rot="5400000">
              <a:off x="5929662" y="3315178"/>
              <a:ext cx="755235" cy="10423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>
              <a:stCxn id="49" idx="4"/>
              <a:endCxn id="53" idx="0"/>
            </p:cNvCxnSpPr>
            <p:nvPr/>
          </p:nvCxnSpPr>
          <p:spPr>
            <a:xfrm rot="5400000">
              <a:off x="5250763" y="4632279"/>
              <a:ext cx="666486" cy="4041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橢圓 52"/>
            <p:cNvSpPr/>
            <p:nvPr/>
          </p:nvSpPr>
          <p:spPr>
            <a:xfrm>
              <a:off x="5275797" y="5167602"/>
              <a:ext cx="213711" cy="214041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a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4" name="橢圓 53"/>
            <p:cNvSpPr/>
            <p:nvPr/>
          </p:nvSpPr>
          <p:spPr>
            <a:xfrm>
              <a:off x="7215188" y="4213988"/>
              <a:ext cx="286402" cy="287128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c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橢圓 54"/>
            <p:cNvSpPr/>
            <p:nvPr/>
          </p:nvSpPr>
          <p:spPr>
            <a:xfrm>
              <a:off x="8072939" y="4213988"/>
              <a:ext cx="284948" cy="2871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6420" name="矩形 149"/>
            <p:cNvSpPr>
              <a:spLocks noChangeArrowheads="1"/>
            </p:cNvSpPr>
            <p:nvPr/>
          </p:nvSpPr>
          <p:spPr bwMode="auto">
            <a:xfrm>
              <a:off x="5857875" y="3724275"/>
              <a:ext cx="3413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57" name="橢圓 56"/>
            <p:cNvSpPr/>
            <p:nvPr/>
          </p:nvSpPr>
          <p:spPr>
            <a:xfrm>
              <a:off x="5489508" y="5167602"/>
              <a:ext cx="213711" cy="214041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a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8" name="橢圓 57"/>
            <p:cNvSpPr/>
            <p:nvPr/>
          </p:nvSpPr>
          <p:spPr>
            <a:xfrm>
              <a:off x="5703219" y="5167602"/>
              <a:ext cx="220980" cy="2140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橢圓 58"/>
            <p:cNvSpPr/>
            <p:nvPr/>
          </p:nvSpPr>
          <p:spPr>
            <a:xfrm>
              <a:off x="5930014" y="5167602"/>
              <a:ext cx="213711" cy="2140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橢圓 59"/>
            <p:cNvSpPr/>
            <p:nvPr/>
          </p:nvSpPr>
          <p:spPr>
            <a:xfrm>
              <a:off x="6918609" y="5167602"/>
              <a:ext cx="213711" cy="214041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d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橢圓 60"/>
            <p:cNvSpPr/>
            <p:nvPr/>
          </p:nvSpPr>
          <p:spPr>
            <a:xfrm>
              <a:off x="7132321" y="5167602"/>
              <a:ext cx="215165" cy="214041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e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橢圓 61"/>
            <p:cNvSpPr/>
            <p:nvPr/>
          </p:nvSpPr>
          <p:spPr>
            <a:xfrm>
              <a:off x="7347485" y="5167602"/>
              <a:ext cx="219526" cy="2140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橢圓 62"/>
            <p:cNvSpPr/>
            <p:nvPr/>
          </p:nvSpPr>
          <p:spPr>
            <a:xfrm>
              <a:off x="7572826" y="5167602"/>
              <a:ext cx="213711" cy="2140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4" name="橢圓 63"/>
            <p:cNvSpPr/>
            <p:nvPr/>
          </p:nvSpPr>
          <p:spPr>
            <a:xfrm>
              <a:off x="7918835" y="5167602"/>
              <a:ext cx="213711" cy="214041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f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橢圓 64"/>
            <p:cNvSpPr/>
            <p:nvPr/>
          </p:nvSpPr>
          <p:spPr>
            <a:xfrm>
              <a:off x="8132546" y="5167602"/>
              <a:ext cx="215165" cy="214041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f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橢圓 65"/>
            <p:cNvSpPr/>
            <p:nvPr/>
          </p:nvSpPr>
          <p:spPr>
            <a:xfrm>
              <a:off x="8347711" y="5167602"/>
              <a:ext cx="219526" cy="214041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g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橢圓 66"/>
            <p:cNvSpPr/>
            <p:nvPr/>
          </p:nvSpPr>
          <p:spPr>
            <a:xfrm>
              <a:off x="8573052" y="5167602"/>
              <a:ext cx="213711" cy="214041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200" dirty="0">
                  <a:solidFill>
                    <a:schemeClr val="tx1"/>
                  </a:solidFill>
                </a:rPr>
                <a:t>g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直線接點 67"/>
            <p:cNvCxnSpPr>
              <a:endCxn id="50" idx="0"/>
            </p:cNvCxnSpPr>
            <p:nvPr/>
          </p:nvCxnSpPr>
          <p:spPr>
            <a:xfrm rot="5400000">
              <a:off x="6322721" y="3679161"/>
              <a:ext cx="713470" cy="3561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>
              <a:endCxn id="54" idx="0"/>
            </p:cNvCxnSpPr>
            <p:nvPr/>
          </p:nvCxnSpPr>
          <p:spPr>
            <a:xfrm rot="16200000" flipH="1">
              <a:off x="6821964" y="3678290"/>
              <a:ext cx="715211" cy="3561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>
              <a:stCxn id="49" idx="4"/>
              <a:endCxn id="57" idx="0"/>
            </p:cNvCxnSpPr>
            <p:nvPr/>
          </p:nvCxnSpPr>
          <p:spPr>
            <a:xfrm rot="5400000">
              <a:off x="5357618" y="4739134"/>
              <a:ext cx="666486" cy="1904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>
              <a:stCxn id="49" idx="4"/>
              <a:endCxn id="58" idx="0"/>
            </p:cNvCxnSpPr>
            <p:nvPr/>
          </p:nvCxnSpPr>
          <p:spPr>
            <a:xfrm rot="16200000" flipH="1">
              <a:off x="5466654" y="4820549"/>
              <a:ext cx="666486" cy="276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>
              <a:stCxn id="49" idx="4"/>
              <a:endCxn id="59" idx="0"/>
            </p:cNvCxnSpPr>
            <p:nvPr/>
          </p:nvCxnSpPr>
          <p:spPr>
            <a:xfrm rot="16200000" flipH="1">
              <a:off x="5578598" y="4708604"/>
              <a:ext cx="666486" cy="2515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>
              <a:stCxn id="54" idx="4"/>
            </p:cNvCxnSpPr>
            <p:nvPr/>
          </p:nvCxnSpPr>
          <p:spPr>
            <a:xfrm rot="5400000">
              <a:off x="6857957" y="4667897"/>
              <a:ext cx="666486" cy="3329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>
              <a:stCxn id="54" idx="4"/>
            </p:cNvCxnSpPr>
            <p:nvPr/>
          </p:nvCxnSpPr>
          <p:spPr>
            <a:xfrm rot="5400000">
              <a:off x="6964812" y="4774753"/>
              <a:ext cx="666486" cy="1192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>
              <a:stCxn id="54" idx="4"/>
            </p:cNvCxnSpPr>
            <p:nvPr/>
          </p:nvCxnSpPr>
          <p:spPr>
            <a:xfrm rot="16200000" flipH="1">
              <a:off x="7073848" y="4784930"/>
              <a:ext cx="666486" cy="988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>
              <a:stCxn id="54" idx="4"/>
            </p:cNvCxnSpPr>
            <p:nvPr/>
          </p:nvCxnSpPr>
          <p:spPr>
            <a:xfrm rot="16200000" flipH="1">
              <a:off x="7185792" y="4672986"/>
              <a:ext cx="666486" cy="322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>
              <a:stCxn id="55" idx="4"/>
            </p:cNvCxnSpPr>
            <p:nvPr/>
          </p:nvCxnSpPr>
          <p:spPr>
            <a:xfrm rot="5400000">
              <a:off x="7786945" y="4739135"/>
              <a:ext cx="666486" cy="1904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>
              <a:stCxn id="55" idx="4"/>
            </p:cNvCxnSpPr>
            <p:nvPr/>
          </p:nvCxnSpPr>
          <p:spPr>
            <a:xfrm rot="16200000" flipH="1">
              <a:off x="7893800" y="4822729"/>
              <a:ext cx="666486" cy="232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>
              <a:stCxn id="55" idx="4"/>
            </p:cNvCxnSpPr>
            <p:nvPr/>
          </p:nvCxnSpPr>
          <p:spPr>
            <a:xfrm rot="16200000" flipH="1">
              <a:off x="8002837" y="4713692"/>
              <a:ext cx="666486" cy="2413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>
              <a:stCxn id="55" idx="4"/>
            </p:cNvCxnSpPr>
            <p:nvPr/>
          </p:nvCxnSpPr>
          <p:spPr>
            <a:xfrm rot="16200000" flipH="1">
              <a:off x="8114780" y="4601749"/>
              <a:ext cx="666486" cy="4652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45" name="Text Box 11"/>
            <p:cNvSpPr txBox="1">
              <a:spLocks noChangeArrowheads="1"/>
            </p:cNvSpPr>
            <p:nvPr/>
          </p:nvSpPr>
          <p:spPr bwMode="auto">
            <a:xfrm>
              <a:off x="6255650" y="2703519"/>
              <a:ext cx="2028093" cy="548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Represented by </a:t>
              </a:r>
              <a:br>
                <a:rPr lang="en-US" altLang="zh-TW" sz="14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</a:br>
              <a:r>
                <a:rPr lang="en-US" altLang="zh-TW" sz="1400" b="1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binary trie node</a:t>
              </a:r>
              <a:endParaRPr lang="en-US" altLang="zh-TW" sz="1800" b="1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446" name="矩形 227"/>
            <p:cNvSpPr>
              <a:spLocks noChangeArrowheads="1"/>
            </p:cNvSpPr>
            <p:nvPr/>
          </p:nvSpPr>
          <p:spPr bwMode="auto">
            <a:xfrm>
              <a:off x="6373813" y="3724275"/>
              <a:ext cx="3413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01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447" name="矩形 228"/>
            <p:cNvSpPr>
              <a:spLocks noChangeArrowheads="1"/>
            </p:cNvSpPr>
            <p:nvPr/>
          </p:nvSpPr>
          <p:spPr bwMode="auto">
            <a:xfrm>
              <a:off x="7143750" y="3714750"/>
              <a:ext cx="3413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10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448" name="矩形 229"/>
            <p:cNvSpPr>
              <a:spLocks noChangeArrowheads="1"/>
            </p:cNvSpPr>
            <p:nvPr/>
          </p:nvSpPr>
          <p:spPr bwMode="auto">
            <a:xfrm>
              <a:off x="7659688" y="3714750"/>
              <a:ext cx="3413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11</a:t>
              </a:r>
              <a:endParaRPr lang="zh-TW" altLang="en-US" sz="12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449" name="矩形 230"/>
            <p:cNvSpPr>
              <a:spLocks noChangeArrowheads="1"/>
            </p:cNvSpPr>
            <p:nvPr/>
          </p:nvSpPr>
          <p:spPr bwMode="auto">
            <a:xfrm>
              <a:off x="5143500" y="4968875"/>
              <a:ext cx="10858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00   01       10   11</a:t>
              </a:r>
              <a:endParaRPr lang="zh-TW" altLang="en-US" sz="10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450" name="矩形 234"/>
            <p:cNvSpPr>
              <a:spLocks noChangeArrowheads="1"/>
            </p:cNvSpPr>
            <p:nvPr/>
          </p:nvSpPr>
          <p:spPr bwMode="auto">
            <a:xfrm>
              <a:off x="6786563" y="4968875"/>
              <a:ext cx="10858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00   01       10   11</a:t>
              </a:r>
              <a:endParaRPr lang="zh-TW" altLang="en-US" sz="10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6451" name="矩形 235"/>
            <p:cNvSpPr>
              <a:spLocks noChangeArrowheads="1"/>
            </p:cNvSpPr>
            <p:nvPr/>
          </p:nvSpPr>
          <p:spPr bwMode="auto">
            <a:xfrm>
              <a:off x="7786688" y="4968875"/>
              <a:ext cx="10858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00   01       10   11</a:t>
              </a:r>
              <a:endParaRPr lang="zh-TW" altLang="en-US" sz="10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16391" name="Rectangle 33"/>
          <p:cNvSpPr>
            <a:spLocks noChangeArrowheads="1"/>
          </p:cNvSpPr>
          <p:nvPr/>
        </p:nvSpPr>
        <p:spPr bwMode="auto">
          <a:xfrm>
            <a:off x="6215063" y="3500438"/>
            <a:ext cx="214312" cy="21431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42" name="Rectangle 33"/>
          <p:cNvSpPr>
            <a:spLocks noChangeArrowheads="1"/>
          </p:cNvSpPr>
          <p:nvPr/>
        </p:nvSpPr>
        <p:spPr bwMode="auto">
          <a:xfrm>
            <a:off x="6429375" y="3500438"/>
            <a:ext cx="214313" cy="21431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b</a:t>
            </a:r>
          </a:p>
        </p:txBody>
      </p:sp>
      <p:sp>
        <p:nvSpPr>
          <p:cNvPr id="145" name="Rectangle 33"/>
          <p:cNvSpPr>
            <a:spLocks noChangeArrowheads="1"/>
          </p:cNvSpPr>
          <p:nvPr/>
        </p:nvSpPr>
        <p:spPr bwMode="auto">
          <a:xfrm>
            <a:off x="6643688" y="3500438"/>
            <a:ext cx="214312" cy="21431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c</a:t>
            </a:r>
          </a:p>
        </p:txBody>
      </p:sp>
      <p:sp>
        <p:nvSpPr>
          <p:cNvPr id="16394" name="Rectangle 33"/>
          <p:cNvSpPr>
            <a:spLocks noChangeArrowheads="1"/>
          </p:cNvSpPr>
          <p:nvPr/>
        </p:nvSpPr>
        <p:spPr bwMode="auto">
          <a:xfrm>
            <a:off x="6858000" y="3500438"/>
            <a:ext cx="214313" cy="214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cxnSp>
        <p:nvCxnSpPr>
          <p:cNvPr id="147" name="直線單箭頭接點 146"/>
          <p:cNvCxnSpPr>
            <a:stCxn id="16391" idx="2"/>
            <a:endCxn id="149" idx="0"/>
          </p:cNvCxnSpPr>
          <p:nvPr/>
        </p:nvCxnSpPr>
        <p:spPr>
          <a:xfrm rot="5400000">
            <a:off x="5537201" y="3500437"/>
            <a:ext cx="571500" cy="1000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單箭頭接點 147"/>
          <p:cNvCxnSpPr>
            <a:stCxn id="145" idx="2"/>
            <a:endCxn id="153" idx="0"/>
          </p:cNvCxnSpPr>
          <p:nvPr/>
        </p:nvCxnSpPr>
        <p:spPr>
          <a:xfrm rot="5400000">
            <a:off x="6358732" y="3893343"/>
            <a:ext cx="571500" cy="2143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33"/>
          <p:cNvSpPr>
            <a:spLocks noChangeArrowheads="1"/>
          </p:cNvSpPr>
          <p:nvPr/>
        </p:nvSpPr>
        <p:spPr bwMode="auto">
          <a:xfrm>
            <a:off x="5214938" y="4286250"/>
            <a:ext cx="214312" cy="21431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a</a:t>
            </a:r>
          </a:p>
        </p:txBody>
      </p:sp>
      <p:sp>
        <p:nvSpPr>
          <p:cNvPr id="150" name="Rectangle 33"/>
          <p:cNvSpPr>
            <a:spLocks noChangeArrowheads="1"/>
          </p:cNvSpPr>
          <p:nvPr/>
        </p:nvSpPr>
        <p:spPr bwMode="auto">
          <a:xfrm>
            <a:off x="5429250" y="4286250"/>
            <a:ext cx="214313" cy="21431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a</a:t>
            </a:r>
          </a:p>
        </p:txBody>
      </p:sp>
      <p:sp>
        <p:nvSpPr>
          <p:cNvPr id="16399" name="Rectangle 33"/>
          <p:cNvSpPr>
            <a:spLocks noChangeArrowheads="1"/>
          </p:cNvSpPr>
          <p:nvPr/>
        </p:nvSpPr>
        <p:spPr bwMode="auto">
          <a:xfrm>
            <a:off x="5643563" y="4286250"/>
            <a:ext cx="214312" cy="2143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00" name="Rectangle 33"/>
          <p:cNvSpPr>
            <a:spLocks noChangeArrowheads="1"/>
          </p:cNvSpPr>
          <p:nvPr/>
        </p:nvSpPr>
        <p:spPr bwMode="auto">
          <a:xfrm>
            <a:off x="5857875" y="4286250"/>
            <a:ext cx="214313" cy="214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3" name="Rectangle 33"/>
          <p:cNvSpPr>
            <a:spLocks noChangeArrowheads="1"/>
          </p:cNvSpPr>
          <p:nvPr/>
        </p:nvSpPr>
        <p:spPr bwMode="auto">
          <a:xfrm>
            <a:off x="6429375" y="4286250"/>
            <a:ext cx="214313" cy="21431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d</a:t>
            </a:r>
          </a:p>
        </p:txBody>
      </p:sp>
      <p:sp>
        <p:nvSpPr>
          <p:cNvPr id="16402" name="Rectangle 33"/>
          <p:cNvSpPr>
            <a:spLocks noChangeArrowheads="1"/>
          </p:cNvSpPr>
          <p:nvPr/>
        </p:nvSpPr>
        <p:spPr bwMode="auto">
          <a:xfrm>
            <a:off x="6858000" y="4286250"/>
            <a:ext cx="214313" cy="2143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03" name="Rectangle 33"/>
          <p:cNvSpPr>
            <a:spLocks noChangeArrowheads="1"/>
          </p:cNvSpPr>
          <p:nvPr/>
        </p:nvSpPr>
        <p:spPr bwMode="auto">
          <a:xfrm>
            <a:off x="7072313" y="4286250"/>
            <a:ext cx="214312" cy="214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cxnSp>
        <p:nvCxnSpPr>
          <p:cNvPr id="158" name="直線單箭頭接點 157"/>
          <p:cNvCxnSpPr>
            <a:stCxn id="16394" idx="2"/>
            <a:endCxn id="161" idx="0"/>
          </p:cNvCxnSpPr>
          <p:nvPr/>
        </p:nvCxnSpPr>
        <p:spPr>
          <a:xfrm rot="16200000" flipH="1">
            <a:off x="7037388" y="3643312"/>
            <a:ext cx="571500" cy="714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33"/>
          <p:cNvSpPr>
            <a:spLocks noChangeArrowheads="1"/>
          </p:cNvSpPr>
          <p:nvPr/>
        </p:nvSpPr>
        <p:spPr bwMode="auto">
          <a:xfrm>
            <a:off x="7572375" y="4286250"/>
            <a:ext cx="214313" cy="21431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f</a:t>
            </a:r>
          </a:p>
        </p:txBody>
      </p:sp>
      <p:sp>
        <p:nvSpPr>
          <p:cNvPr id="166" name="Rectangle 33"/>
          <p:cNvSpPr>
            <a:spLocks noChangeArrowheads="1"/>
          </p:cNvSpPr>
          <p:nvPr/>
        </p:nvSpPr>
        <p:spPr bwMode="auto">
          <a:xfrm>
            <a:off x="6643688" y="4286250"/>
            <a:ext cx="214312" cy="21431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e</a:t>
            </a:r>
          </a:p>
        </p:txBody>
      </p:sp>
      <p:sp>
        <p:nvSpPr>
          <p:cNvPr id="167" name="Rectangle 33"/>
          <p:cNvSpPr>
            <a:spLocks noChangeArrowheads="1"/>
          </p:cNvSpPr>
          <p:nvPr/>
        </p:nvSpPr>
        <p:spPr bwMode="auto">
          <a:xfrm>
            <a:off x="7786688" y="4286250"/>
            <a:ext cx="214312" cy="21431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f</a:t>
            </a:r>
          </a:p>
        </p:txBody>
      </p:sp>
      <p:sp>
        <p:nvSpPr>
          <p:cNvPr id="168" name="Rectangle 33"/>
          <p:cNvSpPr>
            <a:spLocks noChangeArrowheads="1"/>
          </p:cNvSpPr>
          <p:nvPr/>
        </p:nvSpPr>
        <p:spPr bwMode="auto">
          <a:xfrm>
            <a:off x="8001000" y="4286250"/>
            <a:ext cx="214313" cy="21431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g</a:t>
            </a:r>
          </a:p>
        </p:txBody>
      </p:sp>
      <p:sp>
        <p:nvSpPr>
          <p:cNvPr id="169" name="Rectangle 33"/>
          <p:cNvSpPr>
            <a:spLocks noChangeArrowheads="1"/>
          </p:cNvSpPr>
          <p:nvPr/>
        </p:nvSpPr>
        <p:spPr bwMode="auto">
          <a:xfrm>
            <a:off x="8215313" y="4286250"/>
            <a:ext cx="214312" cy="21431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indent="508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smtClean="0"/>
              <a:t>g</a:t>
            </a:r>
          </a:p>
        </p:txBody>
      </p:sp>
      <p:sp>
        <p:nvSpPr>
          <p:cNvPr id="16410" name="Text Box 11"/>
          <p:cNvSpPr txBox="1">
            <a:spLocks noChangeArrowheads="1"/>
          </p:cNvSpPr>
          <p:nvPr/>
        </p:nvSpPr>
        <p:spPr bwMode="auto">
          <a:xfrm>
            <a:off x="5902325" y="2071688"/>
            <a:ext cx="2027238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Represented by </a:t>
            </a:r>
            <a:b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1400" b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multibit trie node</a:t>
            </a:r>
            <a:endParaRPr lang="en-US" altLang="zh-TW" sz="1800" b="1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87990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內容版面配置區 2"/>
          <p:cNvSpPr>
            <a:spLocks noGrp="1"/>
          </p:cNvSpPr>
          <p:nvPr>
            <p:ph idx="1"/>
          </p:nvPr>
        </p:nvSpPr>
        <p:spPr>
          <a:xfrm>
            <a:off x="500063" y="3857625"/>
            <a:ext cx="8215312" cy="2187575"/>
          </a:xfrm>
        </p:spPr>
        <p:txBody>
          <a:bodyPr/>
          <a:lstStyle/>
          <a:p>
            <a:pPr eaLnBrk="1" hangingPunct="1"/>
            <a:r>
              <a:rPr lang="en-US" altLang="zh-TW" sz="2000" u="sng" smtClean="0"/>
              <a:t>A multibit trie is a trie where each </a:t>
            </a:r>
            <a:r>
              <a:rPr lang="en-US" altLang="zh-TW" sz="2000" i="1" u="sng" smtClean="0"/>
              <a:t>trie node</a:t>
            </a:r>
            <a:r>
              <a:rPr lang="en-US" altLang="zh-TW" sz="2000" u="sng" smtClean="0"/>
              <a:t> has </a:t>
            </a:r>
            <a:r>
              <a:rPr lang="en-US" altLang="zh-TW" sz="2000" i="1" u="sng" smtClean="0">
                <a:solidFill>
                  <a:srgbClr val="C00000"/>
                </a:solidFill>
              </a:rPr>
              <a:t>2</a:t>
            </a:r>
            <a:r>
              <a:rPr lang="en-US" altLang="zh-TW" sz="2000" i="1" u="sng" baseline="30000" smtClean="0">
                <a:solidFill>
                  <a:srgbClr val="C00000"/>
                </a:solidFill>
              </a:rPr>
              <a:t>k</a:t>
            </a:r>
            <a:r>
              <a:rPr lang="en-US" altLang="zh-TW" sz="2000" u="sng" baseline="30000" smtClean="0"/>
              <a:t> </a:t>
            </a:r>
            <a:r>
              <a:rPr lang="en-US" altLang="zh-TW" sz="2000" u="sng" smtClean="0"/>
              <a:t>children, where </a:t>
            </a:r>
            <a:r>
              <a:rPr lang="en-US" altLang="zh-TW" sz="2000" i="1" u="sng" smtClean="0"/>
              <a:t>k </a:t>
            </a:r>
            <a:r>
              <a:rPr lang="en-US" altLang="zh-TW" sz="2000" u="sng" smtClean="0"/>
              <a:t>is the stride</a:t>
            </a:r>
            <a:r>
              <a:rPr lang="en-US" altLang="zh-TW" sz="2000" smtClean="0"/>
              <a:t>.</a:t>
            </a:r>
          </a:p>
          <a:p>
            <a:pPr eaLnBrk="1" hangingPunct="1"/>
            <a:endParaRPr lang="en-US" altLang="zh-TW" sz="2000" i="1" smtClean="0"/>
          </a:p>
          <a:p>
            <a:pPr eaLnBrk="1" hangingPunct="1"/>
            <a:r>
              <a:rPr lang="en-US" altLang="zh-TW" sz="2000" smtClean="0"/>
              <a:t>What trie is better?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smtClean="0"/>
              <a:t>	for 4-level, 16.4.4.8 (16-20-24-32) has less memory cost (number of children)</a:t>
            </a:r>
            <a:endParaRPr lang="en-US" altLang="zh-TW" sz="1600" smtClean="0"/>
          </a:p>
          <a:p>
            <a:pPr eaLnBrk="1" hangingPunct="1"/>
            <a:endParaRPr lang="en-US" altLang="zh-TW" sz="2000" smtClean="0"/>
          </a:p>
          <a:p>
            <a:pPr eaLnBrk="1" hangingPunct="1"/>
            <a:endParaRPr lang="en-US" altLang="zh-TW" sz="200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7143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Basic Scheme of Multi-bit </a:t>
            </a:r>
            <a:r>
              <a:rPr lang="en-US" altLang="zh-TW" sz="3200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Trie</a:t>
            </a:r>
            <a:r>
              <a:rPr lang="en-US" altLang="zh-TW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(4/4)</a:t>
            </a:r>
            <a:endParaRPr lang="zh-TW" altLang="en-US" sz="3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741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413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5" name="頁尾版面配置區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National Cheng Kung University CSIE Computer &amp; Internet Architecture Lab</a:t>
            </a:r>
            <a:endParaRPr lang="zh-TW" altLang="en-US"/>
          </a:p>
        </p:txBody>
      </p:sp>
      <p:sp>
        <p:nvSpPr>
          <p:cNvPr id="26" name="投影片編號版面配置區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060EB-0A37-48C9-BEB5-212AAEFF5743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5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  <p:grpSp>
        <p:nvGrpSpPr>
          <p:cNvPr id="17416" name="群組 7"/>
          <p:cNvGrpSpPr>
            <a:grpSpLocks/>
          </p:cNvGrpSpPr>
          <p:nvPr/>
        </p:nvGrpSpPr>
        <p:grpSpPr bwMode="auto">
          <a:xfrm>
            <a:off x="4867275" y="1643063"/>
            <a:ext cx="3205163" cy="2000250"/>
            <a:chOff x="4429124" y="1857364"/>
            <a:chExt cx="3205163" cy="2000250"/>
          </a:xfrm>
        </p:grpSpPr>
        <p:grpSp>
          <p:nvGrpSpPr>
            <p:cNvPr id="17470" name="群組 37"/>
            <p:cNvGrpSpPr>
              <a:grpSpLocks/>
            </p:cNvGrpSpPr>
            <p:nvPr/>
          </p:nvGrpSpPr>
          <p:grpSpPr bwMode="auto">
            <a:xfrm>
              <a:off x="4429124" y="1857364"/>
              <a:ext cx="3205163" cy="2000250"/>
              <a:chOff x="2143126" y="2714625"/>
              <a:chExt cx="3205163" cy="2000250"/>
            </a:xfrm>
          </p:grpSpPr>
          <p:grpSp>
            <p:nvGrpSpPr>
              <p:cNvPr id="17475" name="Group 1"/>
              <p:cNvGrpSpPr>
                <a:grpSpLocks noChangeAspect="1"/>
              </p:cNvGrpSpPr>
              <p:nvPr/>
            </p:nvGrpSpPr>
            <p:grpSpPr bwMode="auto">
              <a:xfrm>
                <a:off x="2143126" y="2714625"/>
                <a:ext cx="3205163" cy="2000250"/>
                <a:chOff x="1668" y="3114"/>
                <a:chExt cx="5922" cy="3696"/>
              </a:xfrm>
            </p:grpSpPr>
            <p:sp>
              <p:nvSpPr>
                <p:cNvPr id="17479" name="AutoShape 17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800" y="3114"/>
                  <a:ext cx="5790" cy="36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7480" name="AutoShape 16"/>
                <p:cNvSpPr>
                  <a:spLocks noChangeArrowheads="1"/>
                </p:cNvSpPr>
                <p:nvPr/>
              </p:nvSpPr>
              <p:spPr bwMode="auto">
                <a:xfrm>
                  <a:off x="2970" y="4155"/>
                  <a:ext cx="2537" cy="2415"/>
                </a:xfrm>
                <a:prstGeom prst="triangle">
                  <a:avLst>
                    <a:gd name="adj" fmla="val 50000"/>
                  </a:avLst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cxnSp>
              <p:nvCxnSpPr>
                <p:cNvPr id="17481" name="AutoShape 15"/>
                <p:cNvCxnSpPr>
                  <a:cxnSpLocks noChangeShapeType="1"/>
                </p:cNvCxnSpPr>
                <p:nvPr/>
              </p:nvCxnSpPr>
              <p:spPr bwMode="auto">
                <a:xfrm>
                  <a:off x="2879" y="4155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482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2879" y="6570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483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2925" y="5380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484" name="AutoShape 11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902" y="4765"/>
                  <a:ext cx="1187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485" name="AutoShape 10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5166" y="5688"/>
                  <a:ext cx="66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748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68" y="4978"/>
                  <a:ext cx="1276" cy="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Level 1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48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668" y="5638"/>
                  <a:ext cx="1320" cy="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Level 2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48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891" y="4434"/>
                  <a:ext cx="775" cy="5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/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16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7476" name="Text Box 3"/>
              <p:cNvSpPr txBox="1">
                <a:spLocks noChangeArrowheads="1"/>
              </p:cNvSpPr>
              <p:nvPr/>
            </p:nvSpPr>
            <p:spPr bwMode="auto">
              <a:xfrm>
                <a:off x="4503756" y="4000509"/>
                <a:ext cx="211138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/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8</a:t>
                </a:r>
                <a:endParaRPr lang="en-US" altLang="zh-TW" sz="18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77" name="Text Box 3"/>
              <p:cNvSpPr txBox="1">
                <a:spLocks noChangeArrowheads="1"/>
              </p:cNvSpPr>
              <p:nvPr/>
            </p:nvSpPr>
            <p:spPr bwMode="auto">
              <a:xfrm>
                <a:off x="2562207" y="2786064"/>
                <a:ext cx="2500330" cy="357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/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000" b="1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16.8.8 (16-24-32)</a:t>
                </a:r>
                <a:endParaRPr lang="en-US" altLang="zh-TW" sz="2000" b="1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7478" name="AutoShape 13"/>
              <p:cNvCxnSpPr>
                <a:cxnSpLocks noChangeShapeType="1"/>
              </p:cNvCxnSpPr>
              <p:nvPr/>
            </p:nvCxnSpPr>
            <p:spPr bwMode="auto">
              <a:xfrm>
                <a:off x="2786067" y="4262511"/>
                <a:ext cx="189230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7471" name="AutoShape 10"/>
            <p:cNvCxnSpPr>
              <a:cxnSpLocks noChangeShapeType="1"/>
            </p:cNvCxnSpPr>
            <p:nvPr/>
          </p:nvCxnSpPr>
          <p:spPr bwMode="auto">
            <a:xfrm rot="5400000">
              <a:off x="6465105" y="3560093"/>
              <a:ext cx="357191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72" name="Text Box 3"/>
            <p:cNvSpPr txBox="1">
              <a:spLocks noChangeArrowheads="1"/>
            </p:cNvSpPr>
            <p:nvPr/>
          </p:nvSpPr>
          <p:spPr bwMode="auto">
            <a:xfrm>
              <a:off x="6786578" y="3468690"/>
              <a:ext cx="21113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8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473" name="Text Box 8"/>
            <p:cNvSpPr txBox="1">
              <a:spLocks noChangeArrowheads="1"/>
            </p:cNvSpPr>
            <p:nvPr/>
          </p:nvSpPr>
          <p:spPr bwMode="auto">
            <a:xfrm>
              <a:off x="4429124" y="2294648"/>
              <a:ext cx="785866" cy="27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0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474" name="Text Box 8"/>
            <p:cNvSpPr txBox="1">
              <a:spLocks noChangeArrowheads="1"/>
            </p:cNvSpPr>
            <p:nvPr/>
          </p:nvSpPr>
          <p:spPr bwMode="auto">
            <a:xfrm>
              <a:off x="4429124" y="3524188"/>
              <a:ext cx="785866" cy="27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3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417" name="群組 29"/>
          <p:cNvGrpSpPr>
            <a:grpSpLocks/>
          </p:cNvGrpSpPr>
          <p:nvPr/>
        </p:nvGrpSpPr>
        <p:grpSpPr bwMode="auto">
          <a:xfrm>
            <a:off x="1071563" y="1643063"/>
            <a:ext cx="3205162" cy="2000250"/>
            <a:chOff x="928662" y="1857364"/>
            <a:chExt cx="3205164" cy="2000250"/>
          </a:xfrm>
        </p:grpSpPr>
        <p:grpSp>
          <p:nvGrpSpPr>
            <p:cNvPr id="17448" name="群組 20"/>
            <p:cNvGrpSpPr>
              <a:grpSpLocks/>
            </p:cNvGrpSpPr>
            <p:nvPr/>
          </p:nvGrpSpPr>
          <p:grpSpPr bwMode="auto">
            <a:xfrm>
              <a:off x="928662" y="1857364"/>
              <a:ext cx="3205164" cy="2000250"/>
              <a:chOff x="2143125" y="2714625"/>
              <a:chExt cx="3205164" cy="2000250"/>
            </a:xfrm>
          </p:grpSpPr>
          <p:grpSp>
            <p:nvGrpSpPr>
              <p:cNvPr id="17459" name="Group 1"/>
              <p:cNvGrpSpPr>
                <a:grpSpLocks noChangeAspect="1"/>
              </p:cNvGrpSpPr>
              <p:nvPr/>
            </p:nvGrpSpPr>
            <p:grpSpPr bwMode="auto">
              <a:xfrm>
                <a:off x="2143125" y="2714625"/>
                <a:ext cx="3205164" cy="2000250"/>
                <a:chOff x="1668" y="3114"/>
                <a:chExt cx="5922" cy="3696"/>
              </a:xfrm>
            </p:grpSpPr>
            <p:sp>
              <p:nvSpPr>
                <p:cNvPr id="17463" name="AutoShape 17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800" y="3114"/>
                  <a:ext cx="5790" cy="36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7464" name="AutoShape 16"/>
                <p:cNvSpPr>
                  <a:spLocks noChangeArrowheads="1"/>
                </p:cNvSpPr>
                <p:nvPr/>
              </p:nvSpPr>
              <p:spPr bwMode="auto">
                <a:xfrm>
                  <a:off x="2970" y="4155"/>
                  <a:ext cx="2537" cy="2415"/>
                </a:xfrm>
                <a:prstGeom prst="triangle">
                  <a:avLst>
                    <a:gd name="adj" fmla="val 50000"/>
                  </a:avLst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cxnSp>
              <p:nvCxnSpPr>
                <p:cNvPr id="17465" name="AutoShape 15"/>
                <p:cNvCxnSpPr>
                  <a:cxnSpLocks noChangeShapeType="1"/>
                </p:cNvCxnSpPr>
                <p:nvPr/>
              </p:nvCxnSpPr>
              <p:spPr bwMode="auto">
                <a:xfrm>
                  <a:off x="2879" y="4155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466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2879" y="6570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467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2924" y="5380"/>
                  <a:ext cx="349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746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68" y="4434"/>
                  <a:ext cx="1276" cy="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Level 1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469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668" y="5006"/>
                  <a:ext cx="1320" cy="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8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1pPr>
                  <a:lvl2pPr marL="742950" indent="-285750" eaLnBrk="0" hangingPunct="0">
                    <a:spcBef>
                      <a:spcPts val="250"/>
                    </a:spcBef>
                    <a:buClr>
                      <a:schemeClr val="accent1"/>
                    </a:buClr>
                    <a:buSzPct val="100000"/>
                    <a:buFont typeface="Verdana" panose="020B0604030504040204" pitchFamily="34" charset="0"/>
                    <a:buChar char="◦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2pPr>
                  <a:lvl3pPr marL="1143000" indent="-228600" eaLnBrk="0" hangingPunct="0">
                    <a:spcBef>
                      <a:spcPts val="250"/>
                    </a:spcBef>
                    <a:buClr>
                      <a:srgbClr val="ED3742"/>
                    </a:buClr>
                    <a:buSzPct val="100000"/>
                    <a:buFont typeface="Wingdings 2" panose="05020102010507070707" pitchFamily="18" charset="2"/>
                    <a:buChar char=""/>
                    <a:defRPr sz="22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3pPr>
                  <a:lvl4pPr marL="1600200" indent="-228600" eaLnBrk="0" hangingPunct="0">
                    <a:spcBef>
                      <a:spcPts val="225"/>
                    </a:spcBef>
                    <a:buClr>
                      <a:srgbClr val="ED3742"/>
                    </a:buClr>
                    <a:buSzPct val="112000"/>
                    <a:buFont typeface="Verdana" panose="020B0604030504040204" pitchFamily="34" charset="0"/>
                    <a:buChar char="◦"/>
                    <a:defRPr sz="19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4pPr>
                  <a:lvl5pPr marL="2057400" indent="-228600" eaLnBrk="0" hangingPunct="0">
                    <a:spcBef>
                      <a:spcPts val="250"/>
                    </a:spcBef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5pPr>
                  <a:lvl6pPr marL="25146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6pPr>
                  <a:lvl7pPr marL="29718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7pPr>
                  <a:lvl8pPr marL="34290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8pPr>
                  <a:lvl9pPr marL="3886200" indent="-228600" eaLnBrk="0" fontAlgn="base" hangingPunct="0">
                    <a:spcBef>
                      <a:spcPts val="250"/>
                    </a:spcBef>
                    <a:spcAft>
                      <a:spcPct val="0"/>
                    </a:spcAft>
                    <a:buClr>
                      <a:srgbClr val="4A85BF"/>
                    </a:buClr>
                    <a:buSzPct val="100000"/>
                    <a:buFont typeface="Wingdings 2" panose="05020102010507070707" pitchFamily="18" charset="2"/>
                    <a:buChar char="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  <a:ea typeface="微軟正黑體" panose="020B0604030504040204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rPr>
                    <a:t>Level 2</a:t>
                  </a:r>
                  <a:endParaRPr lang="en-US" altLang="zh-TW" sz="1800">
                    <a:latin typeface="Arial" panose="020B060402020202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7460" name="Text Box 3"/>
              <p:cNvSpPr txBox="1">
                <a:spLocks noChangeArrowheads="1"/>
              </p:cNvSpPr>
              <p:nvPr/>
            </p:nvSpPr>
            <p:spPr bwMode="auto">
              <a:xfrm>
                <a:off x="4500579" y="4000509"/>
                <a:ext cx="211138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/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8</a:t>
                </a:r>
                <a:endParaRPr lang="en-US" altLang="zh-TW" sz="1800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61" name="Text Box 3"/>
              <p:cNvSpPr txBox="1">
                <a:spLocks noChangeArrowheads="1"/>
              </p:cNvSpPr>
              <p:nvPr/>
            </p:nvSpPr>
            <p:spPr bwMode="auto">
              <a:xfrm>
                <a:off x="2286001" y="2786063"/>
                <a:ext cx="2857520" cy="357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/>
              <a:lstStyle>
                <a:lvl1pPr eaLnBrk="0" hangingPunct="0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1pPr>
                <a:lvl2pPr marL="742950" indent="-285750" eaLnBrk="0" hangingPunct="0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 panose="020B0604030504040204" pitchFamily="34" charset="0"/>
                  <a:buChar char="◦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2pPr>
                <a:lvl3pPr marL="1143000" indent="-228600" eaLnBrk="0" hangingPunct="0">
                  <a:spcBef>
                    <a:spcPts val="250"/>
                  </a:spcBef>
                  <a:buClr>
                    <a:srgbClr val="ED3742"/>
                  </a:buClr>
                  <a:buSzPct val="100000"/>
                  <a:buFont typeface="Wingdings 2" panose="05020102010507070707" pitchFamily="18" charset="2"/>
                  <a:buChar char="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3pPr>
                <a:lvl4pPr marL="1600200" indent="-228600" eaLnBrk="0" hangingPunct="0">
                  <a:spcBef>
                    <a:spcPts val="225"/>
                  </a:spcBef>
                  <a:buClr>
                    <a:srgbClr val="ED3742"/>
                  </a:buClr>
                  <a:buSzPct val="112000"/>
                  <a:buFont typeface="Verdana" panose="020B0604030504040204" pitchFamily="34" charset="0"/>
                  <a:buChar char="◦"/>
                  <a:defRPr sz="19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4pPr>
                <a:lvl5pPr marL="2057400" indent="-228600" eaLnBrk="0" hangingPunct="0">
                  <a:spcBef>
                    <a:spcPts val="250"/>
                  </a:spcBef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5pPr>
                <a:lvl6pPr marL="25146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6pPr>
                <a:lvl7pPr marL="29718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7pPr>
                <a:lvl8pPr marL="34290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8pPr>
                <a:lvl9pPr marL="3886200" indent="-228600" eaLnBrk="0" fontAlgn="base" hangingPunct="0">
                  <a:spcBef>
                    <a:spcPts val="250"/>
                  </a:spcBef>
                  <a:spcAft>
                    <a:spcPct val="0"/>
                  </a:spcAft>
                  <a:buClr>
                    <a:srgbClr val="4A85BF"/>
                  </a:buClr>
                  <a:buSzPct val="100000"/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軟正黑體" panose="020B0604030504040204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000" b="1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8.8.8.8 (8-16-24-32)</a:t>
                </a:r>
                <a:endParaRPr lang="en-US" altLang="zh-TW" sz="2000" b="1">
                  <a:latin typeface="Arial" panose="020B060402020202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7462" name="AutoShape 13"/>
              <p:cNvCxnSpPr>
                <a:cxnSpLocks noChangeShapeType="1"/>
              </p:cNvCxnSpPr>
              <p:nvPr/>
            </p:nvCxnSpPr>
            <p:spPr bwMode="auto">
              <a:xfrm>
                <a:off x="2822593" y="4274386"/>
                <a:ext cx="189230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7449" name="AutoShape 13"/>
            <p:cNvCxnSpPr>
              <a:cxnSpLocks noChangeShapeType="1"/>
            </p:cNvCxnSpPr>
            <p:nvPr/>
          </p:nvCxnSpPr>
          <p:spPr bwMode="auto">
            <a:xfrm>
              <a:off x="1571604" y="2774183"/>
              <a:ext cx="18923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0" name="AutoShape 11"/>
            <p:cNvCxnSpPr>
              <a:cxnSpLocks noChangeShapeType="1"/>
            </p:cNvCxnSpPr>
            <p:nvPr/>
          </p:nvCxnSpPr>
          <p:spPr bwMode="auto">
            <a:xfrm rot="5400000">
              <a:off x="2822563" y="2606669"/>
              <a:ext cx="35719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1" name="AutoShape 11"/>
            <p:cNvCxnSpPr>
              <a:cxnSpLocks noChangeShapeType="1"/>
            </p:cNvCxnSpPr>
            <p:nvPr/>
          </p:nvCxnSpPr>
          <p:spPr bwMode="auto">
            <a:xfrm rot="5400000">
              <a:off x="2852345" y="2922202"/>
              <a:ext cx="297627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2" name="AutoShape 11"/>
            <p:cNvCxnSpPr>
              <a:cxnSpLocks noChangeShapeType="1"/>
            </p:cNvCxnSpPr>
            <p:nvPr/>
          </p:nvCxnSpPr>
          <p:spPr bwMode="auto">
            <a:xfrm rot="5400000">
              <a:off x="3004745" y="3577020"/>
              <a:ext cx="297627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3" name="AutoShape 11"/>
            <p:cNvCxnSpPr>
              <a:cxnSpLocks noChangeShapeType="1"/>
            </p:cNvCxnSpPr>
            <p:nvPr/>
          </p:nvCxnSpPr>
          <p:spPr bwMode="auto">
            <a:xfrm rot="5400000">
              <a:off x="2959501" y="3244467"/>
              <a:ext cx="368272" cy="7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54" name="Text Box 3"/>
            <p:cNvSpPr txBox="1">
              <a:spLocks noChangeArrowheads="1"/>
            </p:cNvSpPr>
            <p:nvPr/>
          </p:nvSpPr>
          <p:spPr bwMode="auto">
            <a:xfrm>
              <a:off x="3286116" y="3500438"/>
              <a:ext cx="21113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8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455" name="Text Box 3"/>
            <p:cNvSpPr txBox="1">
              <a:spLocks noChangeArrowheads="1"/>
            </p:cNvSpPr>
            <p:nvPr/>
          </p:nvSpPr>
          <p:spPr bwMode="auto">
            <a:xfrm>
              <a:off x="3286116" y="2500306"/>
              <a:ext cx="21113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8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456" name="Text Box 3"/>
            <p:cNvSpPr txBox="1">
              <a:spLocks noChangeArrowheads="1"/>
            </p:cNvSpPr>
            <p:nvPr/>
          </p:nvSpPr>
          <p:spPr bwMode="auto">
            <a:xfrm>
              <a:off x="3286116" y="2857496"/>
              <a:ext cx="21113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8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457" name="Text Box 6"/>
            <p:cNvSpPr txBox="1">
              <a:spLocks noChangeArrowheads="1"/>
            </p:cNvSpPr>
            <p:nvPr/>
          </p:nvSpPr>
          <p:spPr bwMode="auto">
            <a:xfrm>
              <a:off x="928662" y="3214686"/>
              <a:ext cx="714423" cy="27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3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7458" name="Text Box 6"/>
            <p:cNvSpPr txBox="1">
              <a:spLocks noChangeArrowheads="1"/>
            </p:cNvSpPr>
            <p:nvPr/>
          </p:nvSpPr>
          <p:spPr bwMode="auto">
            <a:xfrm>
              <a:off x="928662" y="3524188"/>
              <a:ext cx="714423" cy="27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4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59" name="矩形 58"/>
          <p:cNvSpPr/>
          <p:nvPr/>
        </p:nvSpPr>
        <p:spPr>
          <a:xfrm>
            <a:off x="2500313" y="3429000"/>
            <a:ext cx="357187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6143625" y="2571750"/>
            <a:ext cx="419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1400" b="1" baseline="3000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16</a:t>
            </a:r>
            <a:endParaRPr lang="en-US" altLang="zh-TW" sz="1400" b="1" baseline="30000">
              <a:solidFill>
                <a:srgbClr val="C00000"/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724150" y="3203575"/>
            <a:ext cx="419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1400" b="1" baseline="3000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8</a:t>
            </a:r>
            <a:endParaRPr lang="en-US" altLang="zh-TW" sz="1400" b="1" baseline="30000">
              <a:solidFill>
                <a:srgbClr val="C00000"/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570163" y="3429000"/>
            <a:ext cx="61912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2632075" y="3429000"/>
            <a:ext cx="61913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2428875" y="3143250"/>
            <a:ext cx="357188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5" name="矩形 64"/>
          <p:cNvSpPr/>
          <p:nvPr/>
        </p:nvSpPr>
        <p:spPr>
          <a:xfrm>
            <a:off x="2498725" y="3143250"/>
            <a:ext cx="61913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6" name="矩形 65"/>
          <p:cNvSpPr/>
          <p:nvPr/>
        </p:nvSpPr>
        <p:spPr>
          <a:xfrm>
            <a:off x="2560638" y="3143250"/>
            <a:ext cx="61912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2428875" y="2786063"/>
            <a:ext cx="357188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8" name="矩形 67"/>
          <p:cNvSpPr/>
          <p:nvPr/>
        </p:nvSpPr>
        <p:spPr>
          <a:xfrm>
            <a:off x="2498725" y="2786063"/>
            <a:ext cx="6191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9" name="矩形 68"/>
          <p:cNvSpPr/>
          <p:nvPr/>
        </p:nvSpPr>
        <p:spPr>
          <a:xfrm>
            <a:off x="2560638" y="2786063"/>
            <a:ext cx="61912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0" name="矩形 69"/>
          <p:cNvSpPr/>
          <p:nvPr/>
        </p:nvSpPr>
        <p:spPr>
          <a:xfrm>
            <a:off x="2286000" y="2500313"/>
            <a:ext cx="357188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1" name="矩形 70"/>
          <p:cNvSpPr/>
          <p:nvPr/>
        </p:nvSpPr>
        <p:spPr>
          <a:xfrm>
            <a:off x="2355850" y="2500313"/>
            <a:ext cx="6191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2" name="矩形 71"/>
          <p:cNvSpPr/>
          <p:nvPr/>
        </p:nvSpPr>
        <p:spPr>
          <a:xfrm>
            <a:off x="2417763" y="2500313"/>
            <a:ext cx="61912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3" name="矩形 72"/>
          <p:cNvSpPr/>
          <p:nvPr/>
        </p:nvSpPr>
        <p:spPr>
          <a:xfrm>
            <a:off x="5715000" y="3143250"/>
            <a:ext cx="357188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4" name="矩形 73"/>
          <p:cNvSpPr/>
          <p:nvPr/>
        </p:nvSpPr>
        <p:spPr>
          <a:xfrm>
            <a:off x="5784850" y="3143250"/>
            <a:ext cx="61913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5" name="矩形 74"/>
          <p:cNvSpPr/>
          <p:nvPr/>
        </p:nvSpPr>
        <p:spPr>
          <a:xfrm>
            <a:off x="5846763" y="3143250"/>
            <a:ext cx="61912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6" name="矩形 75"/>
          <p:cNvSpPr/>
          <p:nvPr/>
        </p:nvSpPr>
        <p:spPr>
          <a:xfrm>
            <a:off x="5857875" y="3429000"/>
            <a:ext cx="357188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7" name="矩形 76"/>
          <p:cNvSpPr/>
          <p:nvPr/>
        </p:nvSpPr>
        <p:spPr>
          <a:xfrm>
            <a:off x="5927725" y="3429000"/>
            <a:ext cx="61913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8" name="矩形 77"/>
          <p:cNvSpPr/>
          <p:nvPr/>
        </p:nvSpPr>
        <p:spPr>
          <a:xfrm>
            <a:off x="5989638" y="3429000"/>
            <a:ext cx="61912" cy="7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9" name="矩形 78"/>
          <p:cNvSpPr/>
          <p:nvPr/>
        </p:nvSpPr>
        <p:spPr>
          <a:xfrm>
            <a:off x="5881688" y="2786063"/>
            <a:ext cx="714375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0" name="矩形 79"/>
          <p:cNvSpPr/>
          <p:nvPr/>
        </p:nvSpPr>
        <p:spPr>
          <a:xfrm>
            <a:off x="5938838" y="2786063"/>
            <a:ext cx="61912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1" name="矩形 80"/>
          <p:cNvSpPr/>
          <p:nvPr/>
        </p:nvSpPr>
        <p:spPr>
          <a:xfrm>
            <a:off x="6070600" y="2786063"/>
            <a:ext cx="6191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89" name="直線接點 88"/>
          <p:cNvCxnSpPr>
            <a:stCxn id="71" idx="2"/>
            <a:endCxn id="69" idx="0"/>
          </p:cNvCxnSpPr>
          <p:nvPr/>
        </p:nvCxnSpPr>
        <p:spPr>
          <a:xfrm rot="16200000" flipH="1">
            <a:off x="2381250" y="2576513"/>
            <a:ext cx="214313" cy="204787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接點 92"/>
          <p:cNvCxnSpPr>
            <a:stCxn id="68" idx="2"/>
            <a:endCxn id="64" idx="0"/>
          </p:cNvCxnSpPr>
          <p:nvPr/>
        </p:nvCxnSpPr>
        <p:spPr>
          <a:xfrm rot="16200000" flipH="1">
            <a:off x="2424907" y="2961481"/>
            <a:ext cx="285750" cy="77787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>
            <a:stCxn id="66" idx="2"/>
            <a:endCxn id="62" idx="0"/>
          </p:cNvCxnSpPr>
          <p:nvPr/>
        </p:nvCxnSpPr>
        <p:spPr>
          <a:xfrm rot="16200000" flipH="1">
            <a:off x="2488407" y="3317081"/>
            <a:ext cx="214312" cy="9525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接點 97"/>
          <p:cNvCxnSpPr>
            <a:stCxn id="81" idx="2"/>
            <a:endCxn id="75" idx="0"/>
          </p:cNvCxnSpPr>
          <p:nvPr/>
        </p:nvCxnSpPr>
        <p:spPr>
          <a:xfrm rot="5400000">
            <a:off x="5845969" y="2888456"/>
            <a:ext cx="285750" cy="22383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接點 99"/>
          <p:cNvCxnSpPr>
            <a:stCxn id="74" idx="2"/>
            <a:endCxn id="78" idx="0"/>
          </p:cNvCxnSpPr>
          <p:nvPr/>
        </p:nvCxnSpPr>
        <p:spPr>
          <a:xfrm rot="16200000" flipH="1">
            <a:off x="5810251" y="3219450"/>
            <a:ext cx="214312" cy="204787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 Box 3"/>
          <p:cNvSpPr txBox="1">
            <a:spLocks noChangeArrowheads="1"/>
          </p:cNvSpPr>
          <p:nvPr/>
        </p:nvSpPr>
        <p:spPr bwMode="auto">
          <a:xfrm>
            <a:off x="6081713" y="2928938"/>
            <a:ext cx="419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1400" b="1" baseline="3000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8</a:t>
            </a:r>
            <a:endParaRPr lang="en-US" altLang="zh-TW" sz="1400" b="1" baseline="30000">
              <a:solidFill>
                <a:srgbClr val="C00000"/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04" name="Text Box 3"/>
          <p:cNvSpPr txBox="1">
            <a:spLocks noChangeArrowheads="1"/>
          </p:cNvSpPr>
          <p:nvPr/>
        </p:nvSpPr>
        <p:spPr bwMode="auto">
          <a:xfrm>
            <a:off x="6296025" y="3286125"/>
            <a:ext cx="419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1400" b="1" baseline="3000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8</a:t>
            </a:r>
            <a:endParaRPr lang="en-US" altLang="zh-TW" sz="1400" b="1" baseline="30000">
              <a:solidFill>
                <a:srgbClr val="C00000"/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976724"/>
      </p:ext>
    </p:extLst>
  </p:cSld>
  <p:clrMapOvr>
    <a:masterClrMapping/>
  </p:clrMapOvr>
  <p:transition advTm="4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103" grpId="0"/>
      <p:bldP spid="1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Controlled Prefix Expansion</a:t>
            </a:r>
            <a:endParaRPr lang="zh-TW" alt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8435" name="內容版面配置區 2"/>
          <p:cNvSpPr txBox="1">
            <a:spLocks/>
          </p:cNvSpPr>
          <p:nvPr/>
        </p:nvSpPr>
        <p:spPr bwMode="auto">
          <a:xfrm>
            <a:off x="500063" y="1785938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tIns="91440"/>
          <a:lstStyle>
            <a:lvl1pPr marL="265113" indent="-265113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/>
            <a:endParaRPr kumimoji="0" lang="en-US" altLang="zh-TW"/>
          </a:p>
        </p:txBody>
      </p:sp>
      <p:sp>
        <p:nvSpPr>
          <p:cNvPr id="20485" name="內容版面配置區 2"/>
          <p:cNvSpPr txBox="1">
            <a:spLocks/>
          </p:cNvSpPr>
          <p:nvPr/>
        </p:nvSpPr>
        <p:spPr bwMode="auto">
          <a:xfrm>
            <a:off x="500063" y="1785938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kumimoji="0" lang="en-US" altLang="zh-TW" sz="2800" dirty="0">
              <a:solidFill>
                <a:schemeClr val="bg1">
                  <a:lumMod val="50000"/>
                </a:schemeClr>
              </a:solidFill>
              <a:latin typeface="Verdana" pitchFamily="34" charset="0"/>
              <a:ea typeface="微軟正黑體" pitchFamily="34" charset="-120"/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National Cheng Kung University CSIE Computer &amp; Internet Architecture Lab</a:t>
            </a:r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F118478-6BDC-4FC6-A360-9C589B65C9A9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6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500063" y="18129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kumimoji="0" lang="en-US" altLang="zh-TW" sz="2800" dirty="0">
              <a:solidFill>
                <a:schemeClr val="bg1">
                  <a:lumMod val="50000"/>
                </a:schemeClr>
              </a:solidFill>
              <a:latin typeface="Verdana" pitchFamily="34" charset="0"/>
              <a:ea typeface="微軟正黑體" pitchFamily="34" charset="-120"/>
            </a:endParaRPr>
          </a:p>
        </p:txBody>
      </p:sp>
      <p:sp>
        <p:nvSpPr>
          <p:cNvPr id="18440" name="內容版面配置區 2"/>
          <p:cNvSpPr>
            <a:spLocks noGrp="1"/>
          </p:cNvSpPr>
          <p:nvPr>
            <p:ph idx="1"/>
          </p:nvPr>
        </p:nvSpPr>
        <p:spPr>
          <a:xfrm>
            <a:off x="500063" y="1857375"/>
            <a:ext cx="8183562" cy="4187825"/>
          </a:xfrm>
        </p:spPr>
        <p:txBody>
          <a:bodyPr/>
          <a:lstStyle/>
          <a:p>
            <a:pPr eaLnBrk="1" hangingPunct="1"/>
            <a:r>
              <a:rPr lang="en-US" altLang="zh-TW" sz="2000" smtClean="0"/>
              <a:t>It is a storage optimization of multibit tries proposed by </a:t>
            </a:r>
            <a:r>
              <a:rPr lang="en-US" altLang="zh-TW" sz="2000" i="1" smtClean="0"/>
              <a:t>Srinivasan </a:t>
            </a:r>
            <a:r>
              <a:rPr lang="en-US" altLang="zh-TW" sz="2000" smtClean="0"/>
              <a:t>and </a:t>
            </a:r>
            <a:r>
              <a:rPr lang="en-US" altLang="zh-TW" sz="2000" i="1" smtClean="0"/>
              <a:t>Varghese</a:t>
            </a:r>
            <a:r>
              <a:rPr lang="en-US" altLang="zh-TW" sz="2000" smtClean="0"/>
              <a:t> in 1999[1].</a:t>
            </a:r>
          </a:p>
          <a:p>
            <a:pPr eaLnBrk="1" hangingPunct="1"/>
            <a:endParaRPr lang="en-US" altLang="zh-TW" sz="2000" smtClean="0"/>
          </a:p>
          <a:p>
            <a:pPr eaLnBrk="1" hangingPunct="1"/>
            <a:r>
              <a:rPr lang="en-US" altLang="zh-TW" sz="2000" smtClean="0"/>
              <a:t>For a given </a:t>
            </a:r>
            <a:r>
              <a:rPr lang="en-US" altLang="zh-TW" sz="2000" i="1" smtClean="0"/>
              <a:t>k</a:t>
            </a:r>
            <a:r>
              <a:rPr lang="en-US" altLang="zh-TW" sz="2000" smtClean="0"/>
              <a:t>, </a:t>
            </a:r>
            <a:r>
              <a:rPr lang="en-US" altLang="zh-TW" sz="2000" u="sng" smtClean="0"/>
              <a:t>Controlled Prefix Expansion</a:t>
            </a:r>
            <a:r>
              <a:rPr lang="en-US" altLang="zh-TW" sz="2000" smtClean="0"/>
              <a:t>(CPE) can find the best </a:t>
            </a:r>
            <a:r>
              <a:rPr lang="en-US" altLang="zh-TW" sz="2000" i="1" smtClean="0"/>
              <a:t>k</a:t>
            </a:r>
            <a:r>
              <a:rPr lang="en-US" altLang="zh-TW" sz="2000" smtClean="0"/>
              <a:t>-level multibit trie which cost </a:t>
            </a:r>
            <a:r>
              <a:rPr lang="en-US" altLang="zh-TW" sz="2000" smtClean="0">
                <a:solidFill>
                  <a:srgbClr val="C00000"/>
                </a:solidFill>
              </a:rPr>
              <a:t>minimum memory requirement </a:t>
            </a:r>
            <a:r>
              <a:rPr lang="en-US" altLang="zh-TW" sz="2000" smtClean="0"/>
              <a:t>for a given prefix table.</a:t>
            </a:r>
          </a:p>
          <a:p>
            <a:pPr eaLnBrk="1" hangingPunct="1"/>
            <a:endParaRPr lang="en-US" altLang="zh-TW" sz="2000" smtClean="0"/>
          </a:p>
          <a:p>
            <a:pPr eaLnBrk="1" hangingPunct="1"/>
            <a:r>
              <a:rPr lang="en-US" altLang="zh-TW" sz="2000" smtClean="0"/>
              <a:t>Based on </a:t>
            </a:r>
            <a:r>
              <a:rPr lang="en-US" altLang="zh-TW" sz="2000" u="sng" smtClean="0"/>
              <a:t>dynamic programming</a:t>
            </a:r>
            <a:r>
              <a:rPr lang="en-US" altLang="zh-TW" sz="2000" smtClean="0"/>
              <a:t>.</a:t>
            </a:r>
          </a:p>
        </p:txBody>
      </p:sp>
      <p:sp>
        <p:nvSpPr>
          <p:cNvPr id="18441" name="Rectangle 2"/>
          <p:cNvSpPr>
            <a:spLocks noChangeArrowheads="1"/>
          </p:cNvSpPr>
          <p:nvPr/>
        </p:nvSpPr>
        <p:spPr bwMode="auto">
          <a:xfrm>
            <a:off x="428625" y="5500688"/>
            <a:ext cx="8143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>
                <a:tab pos="3048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tabLst>
                <a:tab pos="3048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tabLst>
                <a:tab pos="3048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tabLst>
                <a:tab pos="3048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tabLst>
                <a:tab pos="3048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tabLst>
                <a:tab pos="3048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tabLst>
                <a:tab pos="3048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tabLst>
                <a:tab pos="3048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tabLst>
                <a:tab pos="3048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[1]	V. Srinivasan and G. Varghese, “Fast address lookups using controlled prefix expansion,” </a:t>
            </a:r>
            <a:r>
              <a:rPr lang="en-US" altLang="zh-TW" sz="1400" i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ACM Transaction </a:t>
            </a:r>
            <a:br>
              <a:rPr lang="en-US" altLang="zh-TW" sz="1400" i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1400" i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	on Computer System</a:t>
            </a:r>
            <a:r>
              <a:rPr lang="en-US" altLang="zh-TW" sz="14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vol. 17, no. 1, pp. 1–40,Feb. 1999.</a:t>
            </a:r>
          </a:p>
        </p:txBody>
      </p:sp>
    </p:spTree>
    <p:extLst>
      <p:ext uri="{BB962C8B-B14F-4D97-AF65-F5344CB8AC3E}">
        <p14:creationId xmlns:p14="http://schemas.microsoft.com/office/powerpoint/2010/main" val="3632416500"/>
      </p:ext>
    </p:extLst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CPE Fixed-Stride Algorithm (1/2)</a:t>
            </a:r>
            <a:endParaRPr lang="zh-TW" alt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63" y="1857375"/>
            <a:ext cx="8183562" cy="4187825"/>
          </a:xfrm>
        </p:spPr>
        <p:txBody>
          <a:bodyPr>
            <a:normAutofit/>
          </a:bodyPr>
          <a:lstStyle/>
          <a:p>
            <a:pPr marL="265176" lvl="1" indent="-265176" eaLnBrk="1" fontAlgn="auto" hangingPunct="1"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en-US" altLang="zh-TW" sz="1600" b="1" i="1" dirty="0" smtClean="0"/>
              <a:t>T[W, k] 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>indicate the </a:t>
            </a:r>
            <a:r>
              <a:rPr lang="en-US" altLang="zh-TW" sz="1600" dirty="0" smtClean="0">
                <a:solidFill>
                  <a:srgbClr val="C00000"/>
                </a:solidFill>
              </a:rPr>
              <a:t>minimum memory cost </a:t>
            </a:r>
            <a:r>
              <a:rPr lang="en-US" altLang="zh-TW" sz="1600" dirty="0" smtClean="0"/>
              <a:t>of all </a:t>
            </a:r>
            <a:r>
              <a:rPr lang="en-US" altLang="zh-TW" sz="1600" b="1" i="1" dirty="0" smtClean="0"/>
              <a:t>k</a:t>
            </a:r>
            <a:r>
              <a:rPr lang="en-US" altLang="zh-TW" sz="1600" dirty="0" smtClean="0"/>
              <a:t>-level tries </a:t>
            </a:r>
            <a:br>
              <a:rPr lang="en-US" altLang="zh-TW" sz="1600" dirty="0" smtClean="0"/>
            </a:br>
            <a:r>
              <a:rPr lang="en-US" altLang="zh-TW" sz="1600" dirty="0" smtClean="0"/>
              <a:t>with maximum length </a:t>
            </a:r>
            <a:r>
              <a:rPr lang="en-US" altLang="zh-TW" sz="1600" b="1" i="1" dirty="0" smtClean="0"/>
              <a:t>W</a:t>
            </a:r>
            <a:r>
              <a:rPr lang="en-US" altLang="zh-TW" sz="1600" dirty="0" smtClean="0"/>
              <a:t>-bit. For IPv4, </a:t>
            </a:r>
            <a:r>
              <a:rPr lang="en-US" altLang="zh-TW" sz="1600" b="1" i="1" dirty="0" smtClean="0"/>
              <a:t>W=32</a:t>
            </a:r>
            <a:r>
              <a:rPr lang="en-US" altLang="zh-TW" sz="1600" dirty="0" smtClean="0"/>
              <a:t>.</a:t>
            </a:r>
            <a:endParaRPr lang="en-US" altLang="zh-TW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TW" sz="2000" b="1" i="1" dirty="0" smtClean="0">
                <a:latin typeface="Times New Roman" pitchFamily="18" charset="0"/>
                <a:cs typeface="Times New Roman" pitchFamily="18" charset="0"/>
              </a:rPr>
              <a:t>node(</a:t>
            </a:r>
            <a:r>
              <a:rPr lang="en-US" altLang="zh-TW" sz="20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0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zh-TW" sz="1600" dirty="0" smtClean="0"/>
              <a:t>	number of non-leaf nodes at binary </a:t>
            </a:r>
            <a:r>
              <a:rPr lang="en-US" altLang="zh-TW" sz="1600" dirty="0" err="1" smtClean="0"/>
              <a:t>trie</a:t>
            </a:r>
            <a:r>
              <a:rPr lang="en-US" altLang="zh-TW" sz="1600" dirty="0" smtClean="0"/>
              <a:t> level </a:t>
            </a:r>
            <a:r>
              <a:rPr lang="en-US" altLang="zh-TW" sz="1600" b="1" i="1" dirty="0" err="1" smtClean="0"/>
              <a:t>i</a:t>
            </a:r>
            <a:r>
              <a:rPr lang="en-US" altLang="zh-TW" sz="1600" i="1" dirty="0" smtClean="0"/>
              <a:t>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altLang="zh-TW" sz="18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TW" sz="1600" dirty="0" smtClean="0"/>
              <a:t>When </a:t>
            </a:r>
            <a:r>
              <a:rPr lang="en-US" altLang="zh-TW" sz="1600" b="1" i="1" dirty="0" smtClean="0"/>
              <a:t>k</a:t>
            </a:r>
            <a:r>
              <a:rPr lang="en-US" altLang="zh-TW" sz="1600" dirty="0" smtClean="0"/>
              <a:t>=1:</a:t>
            </a:r>
            <a:r>
              <a:rPr lang="en-US" altLang="zh-TW" sz="1400" i="1" dirty="0" smtClean="0"/>
              <a:t>	T[W, 1]=</a:t>
            </a:r>
            <a:r>
              <a:rPr lang="en-US" altLang="zh-TW" sz="1400" b="1" i="1" dirty="0" smtClean="0"/>
              <a:t>2</a:t>
            </a:r>
            <a:r>
              <a:rPr lang="en-US" altLang="zh-TW" sz="1400" b="1" i="1" baseline="30000" dirty="0" smtClean="0"/>
              <a:t>w</a:t>
            </a:r>
            <a:endParaRPr lang="en-US" altLang="zh-TW" sz="1400" b="1" baseline="300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altLang="zh-TW" sz="16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TW" sz="16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When </a:t>
            </a:r>
            <a:r>
              <a:rPr lang="en-US" altLang="zh-TW" sz="1600" b="1" i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k</a:t>
            </a:r>
            <a:r>
              <a:rPr lang="en-US" altLang="zh-TW" sz="16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&gt;1:	find level </a:t>
            </a:r>
            <a:r>
              <a:rPr lang="en-US" altLang="zh-TW" sz="1600" b="1" i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k-1</a:t>
            </a:r>
          </a:p>
        </p:txBody>
      </p:sp>
      <p:sp>
        <p:nvSpPr>
          <p:cNvPr id="1946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9461" name="AutoShape 17"/>
          <p:cNvSpPr>
            <a:spLocks noChangeAspect="1" noChangeArrowheads="1" noTextEdit="1"/>
          </p:cNvSpPr>
          <p:nvPr/>
        </p:nvSpPr>
        <p:spPr bwMode="auto">
          <a:xfrm>
            <a:off x="4357688" y="3786188"/>
            <a:ext cx="3335337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462" name="AutoShape 16"/>
          <p:cNvSpPr>
            <a:spLocks noChangeArrowheads="1"/>
          </p:cNvSpPr>
          <p:nvPr/>
        </p:nvSpPr>
        <p:spPr bwMode="auto">
          <a:xfrm>
            <a:off x="5715000" y="4022725"/>
            <a:ext cx="1571625" cy="1495425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cxnSp>
        <p:nvCxnSpPr>
          <p:cNvPr id="19463" name="AutoShape 9"/>
          <p:cNvCxnSpPr>
            <a:cxnSpLocks noChangeShapeType="1"/>
          </p:cNvCxnSpPr>
          <p:nvPr/>
        </p:nvCxnSpPr>
        <p:spPr bwMode="auto">
          <a:xfrm flipV="1">
            <a:off x="5207000" y="4024313"/>
            <a:ext cx="0" cy="14938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357688" y="3836988"/>
            <a:ext cx="612775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Level 0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4357688" y="5354638"/>
            <a:ext cx="642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Level 1</a:t>
            </a:r>
            <a:endParaRPr lang="en-US" altLang="zh-TW" sz="1800" b="1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048" name="Text Box 4"/>
          <p:cNvSpPr txBox="1">
            <a:spLocks noChangeArrowheads="1"/>
          </p:cNvSpPr>
          <p:nvPr/>
        </p:nvSpPr>
        <p:spPr bwMode="auto">
          <a:xfrm>
            <a:off x="5500688" y="5929313"/>
            <a:ext cx="20002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Memory cost = 2</a:t>
            </a:r>
            <a:r>
              <a:rPr lang="en-US" altLang="zh-TW" sz="1600" baseline="3000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32</a:t>
            </a:r>
            <a:endParaRPr lang="en-US" altLang="zh-TW" sz="1600" baseline="30000">
              <a:solidFill>
                <a:srgbClr val="C00000"/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467" name="Text Box 2"/>
          <p:cNvSpPr txBox="1">
            <a:spLocks noChangeArrowheads="1"/>
          </p:cNvSpPr>
          <p:nvPr/>
        </p:nvSpPr>
        <p:spPr bwMode="auto">
          <a:xfrm>
            <a:off x="5024438" y="4602163"/>
            <a:ext cx="25400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32 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49BBB278-4696-4AA1-91FD-A7BD75335B9C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7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  <p:cxnSp>
        <p:nvCxnSpPr>
          <p:cNvPr id="19469" name="AutoShape 15"/>
          <p:cNvCxnSpPr>
            <a:cxnSpLocks noChangeShapeType="1"/>
          </p:cNvCxnSpPr>
          <p:nvPr/>
        </p:nvCxnSpPr>
        <p:spPr bwMode="auto">
          <a:xfrm>
            <a:off x="5000625" y="4011613"/>
            <a:ext cx="2928938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0" name="AutoShape 15"/>
          <p:cNvCxnSpPr>
            <a:cxnSpLocks noChangeShapeType="1"/>
          </p:cNvCxnSpPr>
          <p:nvPr/>
        </p:nvCxnSpPr>
        <p:spPr bwMode="auto">
          <a:xfrm>
            <a:off x="5000625" y="5524500"/>
            <a:ext cx="2928938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肘形接點 58"/>
          <p:cNvCxnSpPr>
            <a:stCxn id="28" idx="2"/>
            <a:endCxn id="1048" idx="0"/>
          </p:cNvCxnSpPr>
          <p:nvPr/>
        </p:nvCxnSpPr>
        <p:spPr>
          <a:xfrm rot="5400000">
            <a:off x="6311107" y="5739606"/>
            <a:ext cx="381000" cy="1587"/>
          </a:xfrm>
          <a:prstGeom prst="bentConnector3">
            <a:avLst>
              <a:gd name="adj1" fmla="val 50000"/>
            </a:avLst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5715000" y="5357813"/>
            <a:ext cx="1571625" cy="166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anchor="ctr"/>
          <a:lstStyle/>
          <a:p>
            <a:pPr algn="ctr">
              <a:defRPr/>
            </a:pPr>
            <a:r>
              <a:rPr lang="en-US" altLang="zh-TW" sz="800" dirty="0">
                <a:solidFill>
                  <a:schemeClr val="tx1"/>
                </a:solidFill>
              </a:rPr>
              <a:t>                  . . .</a:t>
            </a:r>
            <a:endParaRPr lang="zh-TW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799138" y="5357813"/>
            <a:ext cx="130175" cy="166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6072188" y="5357813"/>
            <a:ext cx="142875" cy="166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5" name="矩形 34"/>
          <p:cNvSpPr/>
          <p:nvPr/>
        </p:nvSpPr>
        <p:spPr>
          <a:xfrm>
            <a:off x="6370638" y="5357813"/>
            <a:ext cx="130175" cy="166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8" name="圓角矩形 27"/>
          <p:cNvSpPr/>
          <p:nvPr/>
        </p:nvSpPr>
        <p:spPr>
          <a:xfrm>
            <a:off x="5715000" y="5357813"/>
            <a:ext cx="1571625" cy="190500"/>
          </a:xfrm>
          <a:prstGeom prst="roundRect">
            <a:avLst>
              <a:gd name="adj" fmla="val 20193"/>
            </a:avLst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9477" name="Text Box 7"/>
          <p:cNvSpPr txBox="1">
            <a:spLocks noChangeArrowheads="1"/>
          </p:cNvSpPr>
          <p:nvPr/>
        </p:nvSpPr>
        <p:spPr bwMode="auto">
          <a:xfrm>
            <a:off x="6143625" y="3500438"/>
            <a:ext cx="928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i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T[32, 1]</a:t>
            </a:r>
            <a:endParaRPr lang="en-US" altLang="zh-TW" sz="1400" b="1" i="1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399020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CPE Fixed-Stride Algorithm (1/2)</a:t>
            </a:r>
            <a:endParaRPr lang="zh-TW" alt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2294" y="1550988"/>
            <a:ext cx="8183562" cy="4419599"/>
          </a:xfrm>
        </p:spPr>
        <p:txBody>
          <a:bodyPr>
            <a:normAutofit/>
          </a:bodyPr>
          <a:lstStyle/>
          <a:p>
            <a:pPr marL="265176" lvl="1" indent="-265176" eaLnBrk="1" fontAlgn="auto" hangingPunct="1"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en-US" altLang="zh-TW" sz="1600" b="1" i="1" dirty="0" smtClean="0"/>
              <a:t>T[W, k] 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>indicate the </a:t>
            </a:r>
            <a:r>
              <a:rPr lang="en-US" altLang="zh-TW" sz="1600" dirty="0" smtClean="0">
                <a:solidFill>
                  <a:srgbClr val="C00000"/>
                </a:solidFill>
              </a:rPr>
              <a:t>minimum memory cost </a:t>
            </a:r>
            <a:r>
              <a:rPr lang="en-US" altLang="zh-TW" sz="1600" dirty="0" smtClean="0"/>
              <a:t>of all </a:t>
            </a:r>
            <a:r>
              <a:rPr lang="en-US" altLang="zh-TW" sz="1600" b="1" i="1" dirty="0" smtClean="0"/>
              <a:t>k</a:t>
            </a:r>
            <a:r>
              <a:rPr lang="en-US" altLang="zh-TW" sz="1600" dirty="0" smtClean="0"/>
              <a:t>-level tries </a:t>
            </a:r>
            <a:br>
              <a:rPr lang="en-US" altLang="zh-TW" sz="1600" dirty="0" smtClean="0"/>
            </a:br>
            <a:r>
              <a:rPr lang="en-US" altLang="zh-TW" sz="1600" dirty="0" smtClean="0"/>
              <a:t>with maximum length </a:t>
            </a:r>
            <a:r>
              <a:rPr lang="en-US" altLang="zh-TW" sz="1600" b="1" i="1" dirty="0" smtClean="0"/>
              <a:t>W</a:t>
            </a:r>
            <a:r>
              <a:rPr lang="en-US" altLang="zh-TW" sz="1600" dirty="0" smtClean="0"/>
              <a:t>-bit. For IPv4, </a:t>
            </a:r>
            <a:r>
              <a:rPr lang="en-US" altLang="zh-TW" sz="1600" b="1" i="1" dirty="0" smtClean="0"/>
              <a:t>W=32</a:t>
            </a:r>
            <a:r>
              <a:rPr lang="en-US" altLang="zh-TW" sz="1600" dirty="0" smtClean="0"/>
              <a:t>.</a:t>
            </a:r>
            <a:endParaRPr lang="en-US" altLang="zh-TW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TW" sz="2000" b="1" i="1" dirty="0" smtClean="0">
                <a:latin typeface="Times New Roman" pitchFamily="18" charset="0"/>
                <a:cs typeface="Times New Roman" pitchFamily="18" charset="0"/>
              </a:rPr>
              <a:t>node(</a:t>
            </a:r>
            <a:r>
              <a:rPr lang="en-US" altLang="zh-TW" sz="20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0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zh-TW" sz="1600" dirty="0" smtClean="0"/>
              <a:t>	number of non-leaf nodes at binary </a:t>
            </a:r>
            <a:r>
              <a:rPr lang="en-US" altLang="zh-TW" sz="1600" dirty="0" err="1" smtClean="0"/>
              <a:t>trie</a:t>
            </a:r>
            <a:r>
              <a:rPr lang="en-US" altLang="zh-TW" sz="1600" dirty="0" smtClean="0"/>
              <a:t> level </a:t>
            </a:r>
            <a:r>
              <a:rPr lang="en-US" altLang="zh-TW" sz="1600" b="1" i="1" dirty="0" err="1" smtClean="0"/>
              <a:t>i</a:t>
            </a:r>
            <a:r>
              <a:rPr lang="en-US" altLang="zh-TW" sz="1600" i="1" dirty="0" smtClean="0"/>
              <a:t>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altLang="zh-TW" sz="18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TW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When </a:t>
            </a:r>
            <a:r>
              <a:rPr lang="en-US" altLang="zh-TW" sz="16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</a:t>
            </a:r>
            <a:r>
              <a:rPr lang="en-US" altLang="zh-TW" sz="1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=1:</a:t>
            </a:r>
            <a:r>
              <a:rPr lang="en-US" altLang="zh-TW" sz="14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zh-TW" sz="14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T[W, </a:t>
            </a:r>
            <a:r>
              <a:rPr lang="en-US" altLang="zh-TW" sz="14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k]= T[W</a:t>
            </a:r>
            <a:r>
              <a:rPr lang="en-US" altLang="zh-TW" sz="14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, 1]=</a:t>
            </a:r>
            <a:r>
              <a:rPr lang="en-US" altLang="zh-TW" sz="14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2</a:t>
            </a:r>
            <a:r>
              <a:rPr lang="en-US" altLang="zh-TW" sz="1400" b="1" i="1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</a:t>
            </a:r>
            <a:endParaRPr lang="en-US" altLang="zh-TW" sz="1400" b="1" baseline="30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altLang="zh-TW" sz="16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TW" sz="1600" dirty="0" smtClean="0"/>
              <a:t>When </a:t>
            </a:r>
            <a:r>
              <a:rPr lang="en-US" altLang="zh-TW" sz="1600" i="1" dirty="0" smtClean="0"/>
              <a:t>k</a:t>
            </a:r>
            <a:r>
              <a:rPr lang="en-US" altLang="zh-TW" sz="1600" dirty="0" smtClean="0"/>
              <a:t>&gt;1:	find level </a:t>
            </a:r>
            <a:r>
              <a:rPr lang="en-US" altLang="zh-TW" sz="1600" b="1" i="1" dirty="0" smtClean="0"/>
              <a:t>k-1</a:t>
            </a:r>
          </a:p>
        </p:txBody>
      </p:sp>
      <p:sp>
        <p:nvSpPr>
          <p:cNvPr id="2048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0485" name="AutoShape 17"/>
          <p:cNvSpPr>
            <a:spLocks noChangeAspect="1" noChangeArrowheads="1" noTextEdit="1"/>
          </p:cNvSpPr>
          <p:nvPr/>
        </p:nvSpPr>
        <p:spPr bwMode="auto">
          <a:xfrm>
            <a:off x="4357688" y="3786188"/>
            <a:ext cx="3335337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86" name="AutoShape 16"/>
          <p:cNvSpPr>
            <a:spLocks noChangeArrowheads="1"/>
          </p:cNvSpPr>
          <p:nvPr/>
        </p:nvSpPr>
        <p:spPr bwMode="auto">
          <a:xfrm>
            <a:off x="5715000" y="4022725"/>
            <a:ext cx="1571625" cy="1495425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cxnSp>
        <p:nvCxnSpPr>
          <p:cNvPr id="20487" name="AutoShape 12"/>
          <p:cNvCxnSpPr>
            <a:cxnSpLocks noChangeShapeType="1"/>
          </p:cNvCxnSpPr>
          <p:nvPr/>
        </p:nvCxnSpPr>
        <p:spPr bwMode="auto">
          <a:xfrm>
            <a:off x="5510213" y="4022725"/>
            <a:ext cx="0" cy="10112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8" name="AutoShape 10"/>
          <p:cNvCxnSpPr>
            <a:cxnSpLocks noChangeShapeType="1"/>
          </p:cNvCxnSpPr>
          <p:nvPr/>
        </p:nvCxnSpPr>
        <p:spPr bwMode="auto">
          <a:xfrm>
            <a:off x="7643813" y="5037138"/>
            <a:ext cx="0" cy="509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9" name="AutoShape 9"/>
          <p:cNvCxnSpPr>
            <a:cxnSpLocks noChangeShapeType="1"/>
          </p:cNvCxnSpPr>
          <p:nvPr/>
        </p:nvCxnSpPr>
        <p:spPr bwMode="auto">
          <a:xfrm flipV="1">
            <a:off x="5207000" y="4024313"/>
            <a:ext cx="0" cy="14938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4357688" y="3836988"/>
            <a:ext cx="612775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Level 0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491" name="Text Box 7"/>
          <p:cNvSpPr txBox="1">
            <a:spLocks noChangeArrowheads="1"/>
          </p:cNvSpPr>
          <p:nvPr/>
        </p:nvSpPr>
        <p:spPr bwMode="auto">
          <a:xfrm>
            <a:off x="4357688" y="4814888"/>
            <a:ext cx="7905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Level 3</a:t>
            </a:r>
            <a:endParaRPr lang="en-US" altLang="zh-TW" sz="1800" b="1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492" name="Text Box 6"/>
          <p:cNvSpPr txBox="1">
            <a:spLocks noChangeArrowheads="1"/>
          </p:cNvSpPr>
          <p:nvPr/>
        </p:nvSpPr>
        <p:spPr bwMode="auto">
          <a:xfrm>
            <a:off x="4357688" y="5354638"/>
            <a:ext cx="6127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Level 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047" name="Text Box 5"/>
          <p:cNvSpPr txBox="1">
            <a:spLocks noChangeArrowheads="1"/>
          </p:cNvSpPr>
          <p:nvPr/>
        </p:nvSpPr>
        <p:spPr bwMode="auto">
          <a:xfrm>
            <a:off x="7072313" y="4286250"/>
            <a:ext cx="1428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Memory cost </a:t>
            </a:r>
            <a:br>
              <a:rPr lang="en-US" altLang="zh-TW" sz="160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160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= </a:t>
            </a:r>
            <a:r>
              <a:rPr lang="en-US" altLang="zh-TW" sz="1600" i="1" u="sng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T[m, k-1]</a:t>
            </a:r>
            <a:endParaRPr lang="en-US" altLang="zh-TW" sz="1600" i="1" u="sng">
              <a:solidFill>
                <a:srgbClr val="002060"/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048" name="Text Box 4"/>
          <p:cNvSpPr txBox="1">
            <a:spLocks noChangeArrowheads="1"/>
          </p:cNvSpPr>
          <p:nvPr/>
        </p:nvSpPr>
        <p:spPr bwMode="auto">
          <a:xfrm>
            <a:off x="461262" y="4340540"/>
            <a:ext cx="38576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Memory cost = (# of nodes) × (node size)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i="1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	     = </a:t>
            </a:r>
            <a:r>
              <a:rPr lang="en-US" altLang="zh-TW" sz="1600" i="1" u="sng" dirty="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node</a:t>
            </a:r>
            <a:r>
              <a:rPr lang="en-US" altLang="zh-TW" sz="1600" u="sng" dirty="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(m)   </a:t>
            </a:r>
            <a:r>
              <a:rPr lang="zh-TW" altLang="en-US" sz="1600" u="sng" dirty="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1600" u="sng" dirty="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× 2</a:t>
            </a:r>
            <a:r>
              <a:rPr lang="en-US" altLang="zh-TW" sz="1600" u="sng" baseline="30000" dirty="0">
                <a:solidFill>
                  <a:srgbClr val="C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32-m</a:t>
            </a:r>
            <a:endParaRPr lang="en-US" altLang="zh-TW" sz="1600" u="sng" baseline="30000" dirty="0">
              <a:solidFill>
                <a:srgbClr val="C00000"/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495" name="Text Box 3"/>
          <p:cNvSpPr txBox="1">
            <a:spLocks noChangeArrowheads="1"/>
          </p:cNvSpPr>
          <p:nvPr/>
        </p:nvSpPr>
        <p:spPr bwMode="auto">
          <a:xfrm>
            <a:off x="5329238" y="4513263"/>
            <a:ext cx="242887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496" name="Text Box 2"/>
          <p:cNvSpPr txBox="1">
            <a:spLocks noChangeArrowheads="1"/>
          </p:cNvSpPr>
          <p:nvPr/>
        </p:nvSpPr>
        <p:spPr bwMode="auto">
          <a:xfrm>
            <a:off x="5024438" y="4602163"/>
            <a:ext cx="25400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32 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86896E9-2F0F-48BE-8461-08D1A31FD466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8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28" name="圓角矩形 27"/>
          <p:cNvSpPr/>
          <p:nvPr/>
        </p:nvSpPr>
        <p:spPr>
          <a:xfrm>
            <a:off x="5643563" y="5357813"/>
            <a:ext cx="1714500" cy="285750"/>
          </a:xfrm>
          <a:prstGeom prst="roundRect">
            <a:avLst>
              <a:gd name="adj" fmla="val 20193"/>
            </a:avLst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20499" name="AutoShape 15"/>
          <p:cNvCxnSpPr>
            <a:cxnSpLocks noChangeShapeType="1"/>
          </p:cNvCxnSpPr>
          <p:nvPr/>
        </p:nvCxnSpPr>
        <p:spPr bwMode="auto">
          <a:xfrm>
            <a:off x="5000625" y="4011613"/>
            <a:ext cx="2928938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0" name="AutoShape 15"/>
          <p:cNvCxnSpPr>
            <a:cxnSpLocks noChangeShapeType="1"/>
          </p:cNvCxnSpPr>
          <p:nvPr/>
        </p:nvCxnSpPr>
        <p:spPr bwMode="auto">
          <a:xfrm>
            <a:off x="5000625" y="5024438"/>
            <a:ext cx="2928938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1" name="AutoShape 15"/>
          <p:cNvCxnSpPr>
            <a:cxnSpLocks noChangeShapeType="1"/>
          </p:cNvCxnSpPr>
          <p:nvPr/>
        </p:nvCxnSpPr>
        <p:spPr bwMode="auto">
          <a:xfrm>
            <a:off x="5000625" y="5524500"/>
            <a:ext cx="2928938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等腰三角形 49"/>
          <p:cNvSpPr/>
          <p:nvPr/>
        </p:nvSpPr>
        <p:spPr>
          <a:xfrm>
            <a:off x="5857875" y="3857625"/>
            <a:ext cx="1285875" cy="1214438"/>
          </a:xfrm>
          <a:prstGeom prst="triangle">
            <a:avLst/>
          </a:prstGeom>
          <a:noFill/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0503" name="Text Box 3"/>
          <p:cNvSpPr txBox="1">
            <a:spLocks noChangeArrowheads="1"/>
          </p:cNvSpPr>
          <p:nvPr/>
        </p:nvSpPr>
        <p:spPr bwMode="auto">
          <a:xfrm>
            <a:off x="7715250" y="5218113"/>
            <a:ext cx="5000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32-m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6472238" y="4476750"/>
            <a:ext cx="242887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?</a:t>
            </a:r>
            <a:endParaRPr lang="en-US" altLang="zh-TW" sz="1600">
              <a:solidFill>
                <a:srgbClr val="002060"/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59" name="肘形接點 58"/>
          <p:cNvCxnSpPr>
            <a:stCxn id="28" idx="2"/>
            <a:endCxn id="1048" idx="2"/>
          </p:cNvCxnSpPr>
          <p:nvPr/>
        </p:nvCxnSpPr>
        <p:spPr>
          <a:xfrm rot="5400000" flipH="1">
            <a:off x="4115401" y="3258151"/>
            <a:ext cx="660086" cy="4110738"/>
          </a:xfrm>
          <a:prstGeom prst="bentConnector3">
            <a:avLst>
              <a:gd name="adj1" fmla="val -34632"/>
            </a:avLst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/>
          <p:cNvSpPr/>
          <p:nvPr/>
        </p:nvSpPr>
        <p:spPr>
          <a:xfrm>
            <a:off x="5715000" y="5453063"/>
            <a:ext cx="357188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5784850" y="5453063"/>
            <a:ext cx="6191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5" name="矩形 64"/>
          <p:cNvSpPr/>
          <p:nvPr/>
        </p:nvSpPr>
        <p:spPr>
          <a:xfrm>
            <a:off x="5846763" y="5453063"/>
            <a:ext cx="61912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6" name="矩形 65"/>
          <p:cNvSpPr/>
          <p:nvPr/>
        </p:nvSpPr>
        <p:spPr>
          <a:xfrm>
            <a:off x="6215063" y="5453063"/>
            <a:ext cx="357187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6284913" y="5453063"/>
            <a:ext cx="61912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8" name="矩形 67"/>
          <p:cNvSpPr/>
          <p:nvPr/>
        </p:nvSpPr>
        <p:spPr>
          <a:xfrm>
            <a:off x="6346825" y="5453063"/>
            <a:ext cx="6191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9" name="矩形 68"/>
          <p:cNvSpPr/>
          <p:nvPr/>
        </p:nvSpPr>
        <p:spPr>
          <a:xfrm>
            <a:off x="6929438" y="5453063"/>
            <a:ext cx="357187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0" name="矩形 69"/>
          <p:cNvSpPr/>
          <p:nvPr/>
        </p:nvSpPr>
        <p:spPr>
          <a:xfrm>
            <a:off x="6999288" y="5453063"/>
            <a:ext cx="61912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1" name="矩形 70"/>
          <p:cNvSpPr/>
          <p:nvPr/>
        </p:nvSpPr>
        <p:spPr>
          <a:xfrm>
            <a:off x="7061200" y="5453063"/>
            <a:ext cx="6191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73" name="直線接點 72"/>
          <p:cNvCxnSpPr>
            <a:stCxn id="65" idx="0"/>
          </p:cNvCxnSpPr>
          <p:nvPr/>
        </p:nvCxnSpPr>
        <p:spPr>
          <a:xfrm rot="5400000" flipH="1" flipV="1">
            <a:off x="5748338" y="5129212"/>
            <a:ext cx="452438" cy="195263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接點 74"/>
          <p:cNvCxnSpPr>
            <a:stCxn id="68" idx="0"/>
          </p:cNvCxnSpPr>
          <p:nvPr/>
        </p:nvCxnSpPr>
        <p:spPr>
          <a:xfrm rot="16200000" flipV="1">
            <a:off x="6069807" y="5145881"/>
            <a:ext cx="452438" cy="161925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接點 79"/>
          <p:cNvCxnSpPr>
            <a:stCxn id="71" idx="0"/>
          </p:cNvCxnSpPr>
          <p:nvPr/>
        </p:nvCxnSpPr>
        <p:spPr>
          <a:xfrm rot="16200000" flipV="1">
            <a:off x="6712744" y="5074444"/>
            <a:ext cx="452438" cy="30480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肘形接點 82"/>
          <p:cNvCxnSpPr>
            <a:stCxn id="20495" idx="2"/>
            <a:endCxn id="86" idx="3"/>
          </p:cNvCxnSpPr>
          <p:nvPr/>
        </p:nvCxnSpPr>
        <p:spPr>
          <a:xfrm rot="5400000">
            <a:off x="4583112" y="4346576"/>
            <a:ext cx="500063" cy="1236662"/>
          </a:xfrm>
          <a:prstGeom prst="bentConnector2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3214688" y="5072063"/>
            <a:ext cx="10001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i="1">
                <a:solidFill>
                  <a:schemeClr val="accent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</a:t>
            </a:r>
            <a:r>
              <a:rPr lang="en-US" altLang="zh-TW" sz="1600">
                <a:solidFill>
                  <a:schemeClr val="accent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: 3 ~ 31</a:t>
            </a:r>
            <a:endParaRPr lang="en-US" altLang="zh-TW" sz="1600" baseline="30000">
              <a:solidFill>
                <a:schemeClr val="accent1"/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0520" name="Text Box 7"/>
          <p:cNvSpPr txBox="1">
            <a:spLocks noChangeArrowheads="1"/>
          </p:cNvSpPr>
          <p:nvPr/>
        </p:nvSpPr>
        <p:spPr bwMode="auto">
          <a:xfrm>
            <a:off x="6143625" y="3500438"/>
            <a:ext cx="928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i="1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T[32, 4]</a:t>
            </a:r>
            <a:endParaRPr lang="en-US" altLang="zh-TW" sz="1400" b="1" i="1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7000875" y="5738713"/>
            <a:ext cx="5000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1600" baseline="300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32-m</a:t>
            </a:r>
            <a:endParaRPr lang="en-US" altLang="zh-TW" sz="1600" baseline="30000" dirty="0"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291610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7" grpId="0"/>
      <p:bldP spid="1048" grpId="0"/>
      <p:bldP spid="28" grpId="0" animBg="1"/>
      <p:bldP spid="50" grpId="0" animBg="1"/>
      <p:bldP spid="5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86" grpId="0"/>
      <p:bldP spid="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183562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CPE Fixed-Stride Algorithm (2/2)</a:t>
            </a:r>
            <a:endParaRPr lang="zh-TW" alt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>
          <a:xfrm>
            <a:off x="500063" y="1857375"/>
            <a:ext cx="8183562" cy="4187825"/>
          </a:xfrm>
        </p:spPr>
        <p:txBody>
          <a:bodyPr/>
          <a:lstStyle/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TW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r>
              <a:rPr lang="en-US" altLang="zh-TW" sz="1600" smtClean="0">
                <a:cs typeface="Times New Roman" panose="02020603050405020304" pitchFamily="18" charset="0"/>
              </a:rPr>
              <a:t>highest level in binary trie</a:t>
            </a:r>
          </a:p>
          <a:p>
            <a:pPr eaLnBrk="1" hangingPunct="1"/>
            <a:r>
              <a:rPr lang="en-US" altLang="zh-TW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zh-TW" sz="1600" smtClean="0">
                <a:cs typeface="Times New Roman" panose="02020603050405020304" pitchFamily="18" charset="0"/>
              </a:rPr>
              <a:t>highest level in multibit trie</a:t>
            </a:r>
          </a:p>
          <a:p>
            <a:pPr eaLnBrk="1" hangingPunct="1"/>
            <a:r>
              <a:rPr lang="en-US" altLang="zh-TW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node(i)</a:t>
            </a:r>
            <a:r>
              <a:rPr lang="en-US" altLang="zh-TW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smtClean="0"/>
              <a:t>: </a:t>
            </a:r>
            <a:r>
              <a:rPr lang="en-US" altLang="zh-TW" sz="1600" smtClean="0"/>
              <a:t>number of non-leaf nodes at trie level </a:t>
            </a:r>
            <a:r>
              <a:rPr lang="en-US" altLang="zh-TW" sz="1600" b="1" i="1" smtClean="0"/>
              <a:t>i</a:t>
            </a:r>
            <a:r>
              <a:rPr lang="en-US" altLang="zh-TW" sz="1600" i="1" smtClean="0"/>
              <a:t>.</a:t>
            </a:r>
          </a:p>
        </p:txBody>
      </p:sp>
      <p:sp>
        <p:nvSpPr>
          <p:cNvPr id="2150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21509" name="Group 1"/>
          <p:cNvGrpSpPr>
            <a:grpSpLocks noChangeAspect="1"/>
          </p:cNvGrpSpPr>
          <p:nvPr/>
        </p:nvGrpSpPr>
        <p:grpSpPr bwMode="auto">
          <a:xfrm>
            <a:off x="2286000" y="1571625"/>
            <a:ext cx="4572000" cy="2071688"/>
            <a:chOff x="1800" y="3774"/>
            <a:chExt cx="6700" cy="3036"/>
          </a:xfrm>
        </p:grpSpPr>
        <p:sp>
          <p:nvSpPr>
            <p:cNvPr id="21517" name="AutoShape 17"/>
            <p:cNvSpPr>
              <a:spLocks noChangeAspect="1" noChangeArrowheads="1" noTextEdit="1"/>
            </p:cNvSpPr>
            <p:nvPr/>
          </p:nvSpPr>
          <p:spPr bwMode="auto">
            <a:xfrm>
              <a:off x="1800" y="3774"/>
              <a:ext cx="5385" cy="3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8" name="AutoShape 16"/>
            <p:cNvSpPr>
              <a:spLocks noChangeArrowheads="1"/>
            </p:cNvSpPr>
            <p:nvPr/>
          </p:nvSpPr>
          <p:spPr bwMode="auto">
            <a:xfrm>
              <a:off x="2970" y="4155"/>
              <a:ext cx="2537" cy="2415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cxnSp>
          <p:nvCxnSpPr>
            <p:cNvPr id="21519" name="AutoShape 15"/>
            <p:cNvCxnSpPr>
              <a:cxnSpLocks noChangeShapeType="1"/>
            </p:cNvCxnSpPr>
            <p:nvPr/>
          </p:nvCxnSpPr>
          <p:spPr bwMode="auto">
            <a:xfrm>
              <a:off x="2879" y="4155"/>
              <a:ext cx="349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0" name="AutoShape 14"/>
            <p:cNvCxnSpPr>
              <a:cxnSpLocks noChangeShapeType="1"/>
            </p:cNvCxnSpPr>
            <p:nvPr/>
          </p:nvCxnSpPr>
          <p:spPr bwMode="auto">
            <a:xfrm>
              <a:off x="2879" y="6570"/>
              <a:ext cx="349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1" name="AutoShape 13"/>
            <p:cNvCxnSpPr>
              <a:cxnSpLocks noChangeShapeType="1"/>
            </p:cNvCxnSpPr>
            <p:nvPr/>
          </p:nvCxnSpPr>
          <p:spPr bwMode="auto">
            <a:xfrm>
              <a:off x="2879" y="5745"/>
              <a:ext cx="349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2" name="AutoShape 12"/>
            <p:cNvCxnSpPr>
              <a:cxnSpLocks noChangeShapeType="1"/>
            </p:cNvCxnSpPr>
            <p:nvPr/>
          </p:nvCxnSpPr>
          <p:spPr bwMode="auto">
            <a:xfrm>
              <a:off x="4217" y="4155"/>
              <a:ext cx="1" cy="1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3" name="AutoShape 11"/>
            <p:cNvCxnSpPr>
              <a:cxnSpLocks noChangeShapeType="1"/>
            </p:cNvCxnSpPr>
            <p:nvPr/>
          </p:nvCxnSpPr>
          <p:spPr bwMode="auto">
            <a:xfrm>
              <a:off x="5610" y="4156"/>
              <a:ext cx="2" cy="1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4" name="AutoShape 10"/>
            <p:cNvCxnSpPr>
              <a:cxnSpLocks noChangeShapeType="1"/>
            </p:cNvCxnSpPr>
            <p:nvPr/>
          </p:nvCxnSpPr>
          <p:spPr bwMode="auto">
            <a:xfrm>
              <a:off x="5609" y="5745"/>
              <a:ext cx="1" cy="8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5" name="AutoShape 9"/>
            <p:cNvCxnSpPr>
              <a:cxnSpLocks noChangeShapeType="1"/>
            </p:cNvCxnSpPr>
            <p:nvPr/>
          </p:nvCxnSpPr>
          <p:spPr bwMode="auto">
            <a:xfrm flipV="1">
              <a:off x="3393" y="4158"/>
              <a:ext cx="1" cy="24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26" name="Text Box 8"/>
            <p:cNvSpPr txBox="1">
              <a:spLocks noChangeArrowheads="1"/>
            </p:cNvSpPr>
            <p:nvPr/>
          </p:nvSpPr>
          <p:spPr bwMode="auto">
            <a:xfrm>
              <a:off x="1800" y="3855"/>
              <a:ext cx="990" cy="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0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21527" name="Text Box 7"/>
            <p:cNvSpPr txBox="1">
              <a:spLocks noChangeArrowheads="1"/>
            </p:cNvSpPr>
            <p:nvPr/>
          </p:nvSpPr>
          <p:spPr bwMode="auto">
            <a:xfrm>
              <a:off x="1800" y="5436"/>
              <a:ext cx="1276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k-1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21528" name="Text Box 6"/>
            <p:cNvSpPr txBox="1">
              <a:spLocks noChangeArrowheads="1"/>
            </p:cNvSpPr>
            <p:nvPr/>
          </p:nvSpPr>
          <p:spPr bwMode="auto">
            <a:xfrm>
              <a:off x="1800" y="6306"/>
              <a:ext cx="990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Level k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21529" name="Text Box 5"/>
            <p:cNvSpPr txBox="1">
              <a:spLocks noChangeArrowheads="1"/>
            </p:cNvSpPr>
            <p:nvPr/>
          </p:nvSpPr>
          <p:spPr bwMode="auto">
            <a:xfrm>
              <a:off x="5717" y="4635"/>
              <a:ext cx="2657" cy="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Cost = </a:t>
              </a:r>
              <a:r>
                <a:rPr lang="en-US" altLang="zh-TW" sz="1600" i="1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T[m,k-1]</a:t>
              </a:r>
              <a:endParaRPr lang="en-US" altLang="zh-TW" sz="1600" i="1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21530" name="Text Box 4"/>
            <p:cNvSpPr txBox="1">
              <a:spLocks noChangeArrowheads="1"/>
            </p:cNvSpPr>
            <p:nvPr/>
          </p:nvSpPr>
          <p:spPr bwMode="auto">
            <a:xfrm>
              <a:off x="5717" y="5946"/>
              <a:ext cx="2783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Cost = </a:t>
              </a:r>
              <a:r>
                <a:rPr lang="en-US" altLang="zh-TW" sz="1600" i="1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node</a:t>
              </a:r>
              <a:r>
                <a:rPr lang="en-US" altLang="zh-TW" sz="16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(m) ×2</a:t>
              </a:r>
              <a:r>
                <a:rPr lang="en-US" altLang="zh-TW" sz="1600" baseline="300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j-m</a:t>
              </a:r>
              <a:endParaRPr lang="en-US" altLang="zh-TW" sz="1600" baseline="300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21531" name="Text Box 3"/>
            <p:cNvSpPr txBox="1">
              <a:spLocks noChangeArrowheads="1"/>
            </p:cNvSpPr>
            <p:nvPr/>
          </p:nvSpPr>
          <p:spPr bwMode="auto">
            <a:xfrm>
              <a:off x="4322" y="4737"/>
              <a:ext cx="391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m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21532" name="Text Box 2"/>
            <p:cNvSpPr txBox="1">
              <a:spLocks noChangeArrowheads="1"/>
            </p:cNvSpPr>
            <p:nvPr/>
          </p:nvSpPr>
          <p:spPr bwMode="auto">
            <a:xfrm>
              <a:off x="3153" y="5091"/>
              <a:ext cx="316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/>
            <a:lstStyle>
              <a:lvl1pPr eaLnBrk="0" hangingPunct="0">
                <a:spcBef>
                  <a:spcPts val="25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1pPr>
              <a:lvl2pPr marL="742950" indent="-285750" eaLnBrk="0" hangingPunct="0">
                <a:spcBef>
                  <a:spcPts val="250"/>
                </a:spcBef>
                <a:buClr>
                  <a:schemeClr val="accent1"/>
                </a:buClr>
                <a:buSzPct val="100000"/>
                <a:buFont typeface="Verdana" panose="020B0604030504040204" pitchFamily="34" charset="0"/>
                <a:buChar char="◦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2pPr>
              <a:lvl3pPr marL="1143000" indent="-228600" eaLnBrk="0" hangingPunct="0">
                <a:spcBef>
                  <a:spcPts val="250"/>
                </a:spcBef>
                <a:buClr>
                  <a:srgbClr val="ED3742"/>
                </a:buClr>
                <a:buSzPct val="100000"/>
                <a:buFont typeface="Wingdings 2" panose="05020102010507070707" pitchFamily="18" charset="2"/>
                <a:buChar char="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3pPr>
              <a:lvl4pPr marL="1600200" indent="-228600" eaLnBrk="0" hangingPunct="0">
                <a:spcBef>
                  <a:spcPts val="225"/>
                </a:spcBef>
                <a:buClr>
                  <a:srgbClr val="ED3742"/>
                </a:buClr>
                <a:buSzPct val="112000"/>
                <a:buFont typeface="Verdana" panose="020B0604030504040204" pitchFamily="34" charset="0"/>
                <a:buChar char="◦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4pPr>
              <a:lvl5pPr marL="2057400" indent="-228600" eaLnBrk="0" hangingPunct="0">
                <a:spcBef>
                  <a:spcPts val="250"/>
                </a:spcBef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250"/>
                </a:spcBef>
                <a:spcAft>
                  <a:spcPct val="0"/>
                </a:spcAft>
                <a:buClr>
                  <a:srgbClr val="4A85BF"/>
                </a:buClr>
                <a:buSzPct val="100000"/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軟正黑體" panose="020B0604030504040204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j </a:t>
              </a:r>
              <a:endPara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頁尾版面配置區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National Cheng Kung University CSIE Computer &amp; Internet Architecture Lab</a:t>
            </a:r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8A84F07-3FE2-489A-B6AD-BC0328D56BD4}" type="slidenum">
              <a:rPr kumimoji="0" lang="zh-TW" altLang="en-US">
                <a:solidFill>
                  <a:srgbClr val="A7A399"/>
                </a:solidFill>
                <a:latin typeface="Verdana" panose="020B0604030504040204" pitchFamily="34" charset="0"/>
                <a:ea typeface="微軟正黑體" panose="020B0604030504040204" pitchFamily="34" charset="-120"/>
              </a:rPr>
              <a:pPr eaLnBrk="1" hangingPunct="1"/>
              <a:t>9</a:t>
            </a:fld>
            <a:endParaRPr kumimoji="0" lang="zh-TW" altLang="en-US">
              <a:solidFill>
                <a:srgbClr val="A7A399"/>
              </a:solidFill>
              <a:latin typeface="Verdana" panose="020B0604030504040204" pitchFamily="34" charset="0"/>
              <a:ea typeface="微軟正黑體" panose="020B0604030504040204" pitchFamily="34" charset="-120"/>
            </a:endParaRPr>
          </a:p>
        </p:txBody>
      </p:sp>
      <p:grpSp>
        <p:nvGrpSpPr>
          <p:cNvPr id="21512" name="群組 30"/>
          <p:cNvGrpSpPr>
            <a:grpSpLocks/>
          </p:cNvGrpSpPr>
          <p:nvPr/>
        </p:nvGrpSpPr>
        <p:grpSpPr bwMode="auto">
          <a:xfrm>
            <a:off x="571500" y="3786188"/>
            <a:ext cx="7469188" cy="1143000"/>
            <a:chOff x="603251" y="3714752"/>
            <a:chExt cx="7469212" cy="1143012"/>
          </a:xfrm>
        </p:grpSpPr>
        <p:grpSp>
          <p:nvGrpSpPr>
            <p:cNvPr id="21513" name="群組 28"/>
            <p:cNvGrpSpPr>
              <a:grpSpLocks/>
            </p:cNvGrpSpPr>
            <p:nvPr/>
          </p:nvGrpSpPr>
          <p:grpSpPr bwMode="auto">
            <a:xfrm>
              <a:off x="603251" y="3714752"/>
              <a:ext cx="7469212" cy="1143012"/>
              <a:chOff x="603251" y="4000501"/>
              <a:chExt cx="7469212" cy="1143012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603251" y="4000501"/>
                <a:ext cx="7469212" cy="11430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graphicFrame>
            <p:nvGraphicFramePr>
              <p:cNvPr id="21516" name="Object 2"/>
              <p:cNvGraphicFramePr>
                <a:graphicFrameLocks noChangeAspect="1"/>
              </p:cNvGraphicFramePr>
              <p:nvPr/>
            </p:nvGraphicFramePr>
            <p:xfrm>
              <a:off x="817565" y="4500561"/>
              <a:ext cx="6602413" cy="5953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0" name="Equation" r:id="rId4" imgW="3670300" imgH="330200" progId="Equation.3">
                      <p:embed/>
                    </p:oleObj>
                  </mc:Choice>
                  <mc:Fallback>
                    <p:oleObj name="Equation" r:id="rId4" imgW="3670300" imgH="330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7565" y="4500561"/>
                            <a:ext cx="6602413" cy="59531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1514" name="Object 3"/>
            <p:cNvGraphicFramePr>
              <a:graphicFrameLocks noChangeAspect="1"/>
            </p:cNvGraphicFramePr>
            <p:nvPr/>
          </p:nvGraphicFramePr>
          <p:xfrm>
            <a:off x="793639" y="3786190"/>
            <a:ext cx="1349364" cy="449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Equation" r:id="rId6" imgW="685800" imgH="228600" progId="Equation.3">
                    <p:embed/>
                  </p:oleObj>
                </mc:Choice>
                <mc:Fallback>
                  <p:oleObj name="Equation" r:id="rId6" imgW="6858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3639" y="3786190"/>
                          <a:ext cx="1349364" cy="449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83319855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1959</Words>
  <Application>Microsoft Office PowerPoint</Application>
  <PresentationFormat>如螢幕大小 (4:3)</PresentationFormat>
  <Paragraphs>557</Paragraphs>
  <Slides>16</Slides>
  <Notes>10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27" baseType="lpstr">
      <vt:lpstr>Batang</vt:lpstr>
      <vt:lpstr>微軟正黑體</vt:lpstr>
      <vt:lpstr>新細明體</vt:lpstr>
      <vt:lpstr>Arial</vt:lpstr>
      <vt:lpstr>Calibri</vt:lpstr>
      <vt:lpstr>Times New Roman</vt:lpstr>
      <vt:lpstr>Verdana</vt:lpstr>
      <vt:lpstr>Wingdings 2</vt:lpstr>
      <vt:lpstr>Office 佈景主題</vt:lpstr>
      <vt:lpstr>方程式</vt:lpstr>
      <vt:lpstr>Microsoft Equation 3.0</vt:lpstr>
      <vt:lpstr>Outline</vt:lpstr>
      <vt:lpstr>Basic Scheme of Multi-bit Trie (1/4)</vt:lpstr>
      <vt:lpstr>Basic Scheme of Multi-bit Trie (2/4)</vt:lpstr>
      <vt:lpstr>Basic Scheme of Multi-bit Trie (3/4)</vt:lpstr>
      <vt:lpstr>Basic Scheme of Multi-bit Trie (4/4)</vt:lpstr>
      <vt:lpstr>Controlled Prefix Expansion</vt:lpstr>
      <vt:lpstr>CPE Fixed-Stride Algorithm (1/2)</vt:lpstr>
      <vt:lpstr>CPE Fixed-Stride Algorithm (1/2)</vt:lpstr>
      <vt:lpstr>CPE Fixed-Stride Algorithm (2/2)</vt:lpstr>
      <vt:lpstr>Controlled Prefix Expansion</vt:lpstr>
      <vt:lpstr>obsolete  Controlled Prefix Expansion Fast Address Lookups Using Controlled Prefix Expansion</vt:lpstr>
      <vt:lpstr> Multi-bits Trie</vt:lpstr>
      <vt:lpstr> Controlled Prefix Expansion</vt:lpstr>
      <vt:lpstr> Dynamic Programming</vt:lpstr>
      <vt:lpstr> Search</vt:lpstr>
      <vt:lpstr> Insertion and Deletion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Controlled Prefix Expansion Fast Address Lookups Using Controlled Prefix Expansion</dc:title>
  <dc:creator>Pan</dc:creator>
  <cp:lastModifiedBy>user</cp:lastModifiedBy>
  <cp:revision>44</cp:revision>
  <dcterms:created xsi:type="dcterms:W3CDTF">2010-07-05T09:37:29Z</dcterms:created>
  <dcterms:modified xsi:type="dcterms:W3CDTF">2017-04-24T14:49:09Z</dcterms:modified>
</cp:coreProperties>
</file>